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sldIdLst>
    <p:sldId id="256" r:id="rId2"/>
    <p:sldId id="295" r:id="rId3"/>
    <p:sldId id="316" r:id="rId4"/>
    <p:sldId id="298" r:id="rId5"/>
    <p:sldId id="315" r:id="rId6"/>
    <p:sldId id="297" r:id="rId7"/>
    <p:sldId id="317" r:id="rId8"/>
    <p:sldId id="318" r:id="rId9"/>
    <p:sldId id="296" r:id="rId10"/>
    <p:sldId id="306" r:id="rId11"/>
    <p:sldId id="304" r:id="rId12"/>
    <p:sldId id="310" r:id="rId13"/>
    <p:sldId id="307" r:id="rId14"/>
    <p:sldId id="312" r:id="rId15"/>
    <p:sldId id="311" r:id="rId16"/>
    <p:sldId id="313" r:id="rId17"/>
    <p:sldId id="286" r:id="rId18"/>
    <p:sldId id="322" r:id="rId19"/>
    <p:sldId id="32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hite-konyvtar.hu/kiado/egervari-dezso/" TargetMode="External"/><Relationship Id="rId2" Type="http://schemas.openxmlformats.org/officeDocument/2006/relationships/hyperlink" Target="https://white-konyvtar.hu/tartalom/BK4/egervari-dezso/1998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96FD56F-2086-4165-800B-3D6BD4FD9A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7827" y="2308242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hu-HU" sz="6000" b="1" dirty="0">
                <a:solidFill>
                  <a:schemeClr val="tx1"/>
                </a:solidFill>
              </a:rPr>
              <a:t>Jézus értünk végzett közbenjáró és megtisztító munkája </a:t>
            </a:r>
            <a:br>
              <a:rPr lang="hu-HU" dirty="0">
                <a:solidFill>
                  <a:schemeClr val="tx1"/>
                </a:solidFill>
              </a:rPr>
            </a:br>
            <a:endParaRPr lang="hu-HU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B7A664DF-EF5F-4210-88FD-B77F2203BC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sz="4000" b="1" dirty="0" err="1">
                <a:solidFill>
                  <a:schemeClr val="tx1"/>
                </a:solidFill>
              </a:rPr>
              <a:t>Mal</a:t>
            </a:r>
            <a:r>
              <a:rPr lang="hu-HU" sz="4000" b="1" dirty="0">
                <a:solidFill>
                  <a:schemeClr val="tx1"/>
                </a:solidFill>
              </a:rPr>
              <a:t> 3, 1-6 alapján</a:t>
            </a:r>
          </a:p>
        </p:txBody>
      </p:sp>
    </p:spTree>
    <p:extLst>
      <p:ext uri="{BB962C8B-B14F-4D97-AF65-F5344CB8AC3E}">
        <p14:creationId xmlns:p14="http://schemas.microsoft.com/office/powerpoint/2010/main" val="1402641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17DF10B-4123-4965-8C2B-20694026C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1659" y="337031"/>
            <a:ext cx="8911687" cy="1280890"/>
          </a:xfrm>
        </p:spPr>
        <p:txBody>
          <a:bodyPr/>
          <a:lstStyle/>
          <a:p>
            <a:pPr algn="ctr"/>
            <a:r>
              <a:rPr lang="hu-HU" dirty="0"/>
              <a:t>Az útkészítés a második advent előtt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1155465-0317-4A72-AA64-226514AD2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0721" y="1414130"/>
            <a:ext cx="9092625" cy="4912242"/>
          </a:xfrm>
        </p:spPr>
        <p:txBody>
          <a:bodyPr>
            <a:noAutofit/>
          </a:bodyPr>
          <a:lstStyle/>
          <a:p>
            <a:r>
              <a:rPr lang="hu-HU" sz="2400" dirty="0">
                <a:solidFill>
                  <a:schemeClr val="tx1"/>
                </a:solidFill>
                <a:ea typeface="Times New Roman" panose="02020603050405020304" pitchFamily="18" charset="0"/>
              </a:rPr>
              <a:t>Az </a:t>
            </a:r>
            <a:r>
              <a:rPr lang="hu-HU" sz="2400" spc="-25" dirty="0">
                <a:solidFill>
                  <a:schemeClr val="tx1"/>
                </a:solidFill>
                <a:ea typeface="Times New Roman" panose="02020603050405020304" pitchFamily="18" charset="0"/>
              </a:rPr>
              <a:t>Úr</a:t>
            </a:r>
            <a:r>
              <a:rPr lang="hu-HU" sz="2400" dirty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  <a:r>
              <a:rPr lang="hu-HU" sz="2400" spc="-5" dirty="0">
                <a:solidFill>
                  <a:schemeClr val="tx1"/>
                </a:solidFill>
                <a:ea typeface="Times New Roman" panose="02020603050405020304" pitchFamily="18" charset="0"/>
              </a:rPr>
              <a:t>tisz</a:t>
            </a:r>
            <a:r>
              <a:rPr lang="hu-HU" sz="2400" spc="-15" dirty="0">
                <a:solidFill>
                  <a:schemeClr val="tx1"/>
                </a:solidFill>
                <a:ea typeface="Times New Roman" panose="02020603050405020304" pitchFamily="18" charset="0"/>
              </a:rPr>
              <a:t>tító</a:t>
            </a:r>
            <a:r>
              <a:rPr lang="hu-HU" sz="2400" spc="210" dirty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a typeface="Times New Roman" panose="02020603050405020304" pitchFamily="18" charset="0"/>
              </a:rPr>
              <a:t>munkába</a:t>
            </a:r>
            <a:r>
              <a:rPr lang="hu-HU" sz="2400" spc="210" dirty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  <a:r>
              <a:rPr lang="hu-HU" sz="2400" spc="-15" dirty="0">
                <a:solidFill>
                  <a:schemeClr val="tx1"/>
                </a:solidFill>
                <a:ea typeface="Times New Roman" panose="02020603050405020304" pitchFamily="18" charset="0"/>
              </a:rPr>
              <a:t>fog</a:t>
            </a:r>
            <a:r>
              <a:rPr lang="hu-HU" sz="2400" dirty="0">
                <a:solidFill>
                  <a:schemeClr val="tx1"/>
                </a:solidFill>
                <a:ea typeface="Times New Roman" panose="02020603050405020304" pitchFamily="18" charset="0"/>
              </a:rPr>
              <a:t> népéért, </a:t>
            </a:r>
            <a:r>
              <a:rPr lang="hu-HU" sz="2400" spc="-15" dirty="0">
                <a:solidFill>
                  <a:schemeClr val="tx1"/>
                </a:solidFill>
                <a:ea typeface="Times New Roman" panose="02020603050405020304" pitchFamily="18" charset="0"/>
              </a:rPr>
              <a:t>mivel</a:t>
            </a:r>
            <a:r>
              <a:rPr lang="hu-HU" sz="2400" dirty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  <a:r>
              <a:rPr lang="hu-HU" sz="2400" spc="-5" dirty="0">
                <a:solidFill>
                  <a:schemeClr val="tx1"/>
                </a:solidFill>
                <a:ea typeface="Times New Roman" panose="02020603050405020304" pitchFamily="18" charset="0"/>
              </a:rPr>
              <a:t>dicsőséges</a:t>
            </a:r>
            <a:r>
              <a:rPr lang="hu-HU" sz="2400" dirty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a typeface="Times New Roman" panose="02020603050405020304" pitchFamily="18" charset="0"/>
              </a:rPr>
              <a:t>megjelenését</a:t>
            </a:r>
            <a:r>
              <a:rPr lang="hu-HU" sz="2400" spc="30" dirty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a typeface="Times New Roman" panose="02020603050405020304" pitchFamily="18" charset="0"/>
              </a:rPr>
              <a:t>bűnnel</a:t>
            </a:r>
            <a:r>
              <a:rPr lang="hu-HU" sz="2400" spc="25" dirty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  <a:r>
              <a:rPr lang="hu-HU" sz="2400" spc="-15" dirty="0">
                <a:solidFill>
                  <a:schemeClr val="tx1"/>
                </a:solidFill>
                <a:ea typeface="Times New Roman" panose="02020603050405020304" pitchFamily="18" charset="0"/>
              </a:rPr>
              <a:t>terhelt</a:t>
            </a:r>
            <a:r>
              <a:rPr lang="hu-HU" sz="2400" dirty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a typeface="Times New Roman" panose="02020603050405020304" pitchFamily="18" charset="0"/>
              </a:rPr>
              <a:t>ember</a:t>
            </a:r>
            <a:r>
              <a:rPr lang="hu-HU" sz="2400" dirty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a typeface="Times New Roman" panose="02020603050405020304" pitchFamily="18" charset="0"/>
              </a:rPr>
              <a:t>nem</a:t>
            </a:r>
            <a:r>
              <a:rPr lang="hu-HU" sz="2400" dirty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a typeface="Times New Roman" panose="02020603050405020304" pitchFamily="18" charset="0"/>
              </a:rPr>
              <a:t>„szenvedheti</a:t>
            </a:r>
            <a:r>
              <a:rPr lang="hu-HU" sz="2400" b="1" spc="215" dirty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  <a:r>
              <a:rPr lang="hu-HU" sz="2400" b="1" spc="-20" dirty="0">
                <a:solidFill>
                  <a:schemeClr val="tx1"/>
                </a:solidFill>
                <a:ea typeface="Times New Roman" panose="02020603050405020304" pitchFamily="18" charset="0"/>
              </a:rPr>
              <a:t>el”.</a:t>
            </a:r>
          </a:p>
          <a:p>
            <a:r>
              <a:rPr lang="hu-HU" sz="2400" spc="-10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A megtisztított és fényessé tett embereket felhasználja </a:t>
            </a:r>
            <a:r>
              <a:rPr lang="hu-HU" sz="2400" spc="15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az útkészítés szolgálatában</a:t>
            </a:r>
            <a:r>
              <a:rPr lang="hu-HU" sz="2400" b="1" spc="-10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. </a:t>
            </a:r>
          </a:p>
          <a:p>
            <a:r>
              <a:rPr lang="hu-HU" sz="2400" spc="-10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Ez az utolsó nagy evangéliumhirdetés munkája lesz. Olyan hatalmommal kell szólnia az üzenetnek, hogy minden ember különbséget tudjon tenni a két egyidőben felhangzó üzenet között.  </a:t>
            </a:r>
            <a:endParaRPr lang="hu-HU" sz="2400" spc="-15" dirty="0">
              <a:solidFill>
                <a:schemeClr val="tx1"/>
              </a:solidFill>
              <a:effectLst/>
              <a:ea typeface="Times New Roman" panose="02020603050405020304" pitchFamily="18" charset="0"/>
              <a:cs typeface="Aldine721 BT"/>
            </a:endParaRPr>
          </a:p>
          <a:p>
            <a:r>
              <a:rPr lang="hu-HU" sz="2400" b="1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„Isten</a:t>
            </a:r>
            <a:r>
              <a:rPr lang="hu-HU" sz="2400" b="1" spc="2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országának ez az evangéliuma</a:t>
            </a:r>
            <a:r>
              <a:rPr lang="hu-HU" sz="2400" b="1" spc="25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hirdettetik</a:t>
            </a:r>
            <a:r>
              <a:rPr lang="hu-HU" sz="2400" b="1" spc="25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az</a:t>
            </a:r>
            <a:r>
              <a:rPr lang="hu-HU" sz="2400" b="1" spc="25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egész</a:t>
            </a:r>
            <a:r>
              <a:rPr lang="hu-HU" sz="2400" b="1" spc="24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földön,</a:t>
            </a:r>
            <a:r>
              <a:rPr lang="hu-HU" sz="2400" b="1" spc="25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bizonyságul</a:t>
            </a:r>
            <a:r>
              <a:rPr lang="hu-HU" sz="2400" b="1" spc="25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min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den</a:t>
            </a:r>
            <a:r>
              <a:rPr lang="hu-HU" sz="2400" b="1" spc="4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népnek,</a:t>
            </a:r>
            <a:r>
              <a:rPr lang="hu-HU" sz="2400" b="1" spc="5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és</a:t>
            </a:r>
            <a:r>
              <a:rPr lang="hu-HU" sz="2400" b="1" spc="4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akkor</a:t>
            </a:r>
            <a:r>
              <a:rPr lang="hu-HU" sz="2400" b="1" spc="5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jön</a:t>
            </a:r>
            <a:r>
              <a:rPr lang="hu-HU" sz="2400" b="1" spc="4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el</a:t>
            </a:r>
            <a:r>
              <a:rPr lang="hu-HU" sz="2400" b="1" spc="5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a</a:t>
            </a:r>
            <a:r>
              <a:rPr lang="hu-HU" sz="2400" b="1" spc="5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3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vég.”</a:t>
            </a:r>
            <a:r>
              <a:rPr lang="hu-HU" sz="2400" b="1" spc="4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3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(</a:t>
            </a:r>
            <a:r>
              <a:rPr lang="hu-HU" sz="2400" b="1" spc="-3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Mt</a:t>
            </a:r>
            <a:r>
              <a:rPr lang="hu-HU" sz="2400" b="1" spc="4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3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24,14)</a:t>
            </a:r>
            <a:r>
              <a:rPr lang="hu-HU" sz="2400" b="1" spc="5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</a:p>
          <a:p>
            <a:endParaRPr lang="hu-HU" sz="2400" b="1" dirty="0"/>
          </a:p>
        </p:txBody>
      </p:sp>
    </p:spTree>
    <p:extLst>
      <p:ext uri="{BB962C8B-B14F-4D97-AF65-F5344CB8AC3E}">
        <p14:creationId xmlns:p14="http://schemas.microsoft.com/office/powerpoint/2010/main" val="1357800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4330413-05E4-4582-8AE8-EFF7734F8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2126" y="223284"/>
            <a:ext cx="9614896" cy="1280890"/>
          </a:xfrm>
        </p:spPr>
        <p:txBody>
          <a:bodyPr/>
          <a:lstStyle/>
          <a:p>
            <a:pPr algn="ctr"/>
            <a:r>
              <a:rPr lang="hu-HU" b="1" dirty="0"/>
              <a:t>„Lévi fiainak megtisztítása és fényesítése”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99DEE25-1B3D-470B-8A0B-828041610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0900" y="1061262"/>
            <a:ext cx="10018175" cy="5316279"/>
          </a:xfrm>
        </p:spPr>
        <p:txBody>
          <a:bodyPr>
            <a:normAutofit lnSpcReduction="10000"/>
          </a:bodyPr>
          <a:lstStyle/>
          <a:p>
            <a:r>
              <a:rPr lang="hu-HU" sz="2400" spc="-30" dirty="0">
                <a:solidFill>
                  <a:srgbClr val="231F20"/>
                </a:solidFill>
                <a:ea typeface="Times New Roman" panose="02020603050405020304" pitchFamily="18" charset="0"/>
                <a:cs typeface="Aldine721 BT"/>
              </a:rPr>
              <a:t>Az Úrnak panasza volt  a papokra:</a:t>
            </a:r>
            <a:r>
              <a:rPr lang="hu-HU" sz="2400" b="1" spc="-30" dirty="0">
                <a:solidFill>
                  <a:srgbClr val="231F20"/>
                </a:solidFill>
                <a:ea typeface="Times New Roman" panose="02020603050405020304" pitchFamily="18" charset="0"/>
                <a:cs typeface="Aldine721 BT"/>
              </a:rPr>
              <a:t>  (</a:t>
            </a:r>
            <a:r>
              <a:rPr lang="hu-HU" sz="2400" b="1" spc="-30" dirty="0" err="1">
                <a:solidFill>
                  <a:srgbClr val="231F20"/>
                </a:solidFill>
                <a:ea typeface="Times New Roman" panose="02020603050405020304" pitchFamily="18" charset="0"/>
                <a:cs typeface="Aldine721 BT"/>
              </a:rPr>
              <a:t>Mal</a:t>
            </a:r>
            <a:r>
              <a:rPr lang="hu-HU" sz="2400" b="1" spc="-30" dirty="0">
                <a:solidFill>
                  <a:srgbClr val="231F20"/>
                </a:solidFill>
                <a:ea typeface="Times New Roman" panose="02020603050405020304" pitchFamily="18" charset="0"/>
                <a:cs typeface="Aldine721 BT"/>
              </a:rPr>
              <a:t> 1,6, 2,1-2. 7-8)</a:t>
            </a:r>
          </a:p>
          <a:p>
            <a:r>
              <a:rPr lang="hu-HU" sz="2400" spc="-30" dirty="0">
                <a:solidFill>
                  <a:srgbClr val="231F20"/>
                </a:solidFill>
                <a:ea typeface="Times New Roman" panose="02020603050405020304" pitchFamily="18" charset="0"/>
                <a:cs typeface="Aldine721 BT"/>
              </a:rPr>
              <a:t>Az Úr elsősorban az ő megtérítésükért munkálkodott, mert befolyásuk nagy hatással volt a népre.</a:t>
            </a:r>
          </a:p>
          <a:p>
            <a:r>
              <a:rPr lang="hu-HU" sz="2400" spc="-30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Hogy vonatkozik ránk az Úr üzenet?</a:t>
            </a:r>
          </a:p>
          <a:p>
            <a:r>
              <a:rPr lang="hu-HU" sz="2400" b="1" spc="-30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1Pét 2,9 szerint az újszövetségi </a:t>
            </a:r>
            <a:r>
              <a:rPr lang="hu-HU" sz="2400" b="1" spc="-30" dirty="0" err="1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elhívottak</a:t>
            </a:r>
            <a:r>
              <a:rPr lang="hu-HU" sz="2400" b="1" spc="-30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 mind papok.</a:t>
            </a:r>
          </a:p>
          <a:p>
            <a:r>
              <a:rPr lang="hu-HU" sz="2400" dirty="0">
                <a:solidFill>
                  <a:schemeClr val="tx1"/>
                </a:solidFill>
              </a:rPr>
              <a:t>Értékesek vagyunk Krisztus számára, mert arannyal és ezüsttel jelképez bennünket! De a szennyet ki kell égesse belőlünk.</a:t>
            </a:r>
          </a:p>
          <a:p>
            <a:r>
              <a:rPr lang="hu-HU" sz="2400" dirty="0">
                <a:solidFill>
                  <a:schemeClr val="tx1"/>
                </a:solidFill>
              </a:rPr>
              <a:t>A kibányászott nemesfém tisztítása az egyre magasabb hőfokon való kezeléssel történik.</a:t>
            </a:r>
          </a:p>
          <a:p>
            <a:r>
              <a:rPr lang="hu-HU" sz="2400" dirty="0">
                <a:solidFill>
                  <a:schemeClr val="tx1"/>
                </a:solidFill>
                <a:effectLst/>
              </a:rPr>
              <a:t>Ezután következik, hogy „</a:t>
            </a:r>
            <a:r>
              <a:rPr lang="hu-HU" sz="2400" b="1" dirty="0">
                <a:solidFill>
                  <a:schemeClr val="tx1"/>
                </a:solidFill>
                <a:effectLst/>
              </a:rPr>
              <a:t>fényessé teszi őket”.</a:t>
            </a:r>
            <a:endParaRPr lang="hu-HU" sz="2400" dirty="0">
              <a:solidFill>
                <a:schemeClr val="tx1"/>
              </a:solidFill>
            </a:endParaRPr>
          </a:p>
          <a:p>
            <a:r>
              <a:rPr lang="hu-HU" sz="2400" dirty="0">
                <a:solidFill>
                  <a:schemeClr val="tx1"/>
                </a:solidFill>
              </a:rPr>
              <a:t>A végcél a megtisztított és fényes nemesfém, amelyben már meglátja a maga képmását a Mester.  </a:t>
            </a:r>
          </a:p>
          <a:p>
            <a:endParaRPr lang="hu-HU" sz="2400" dirty="0">
              <a:solidFill>
                <a:schemeClr val="tx1"/>
              </a:solidFill>
            </a:endParaRPr>
          </a:p>
          <a:p>
            <a:endParaRPr lang="hu-HU" sz="2400" dirty="0">
              <a:ea typeface="Times New Roman" panose="02020603050405020304" pitchFamily="18" charset="0"/>
              <a:cs typeface="Aldine721 BT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02010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509DBFE-B3BA-4E2A-90E9-439DAD11A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830" y="273236"/>
            <a:ext cx="8911687" cy="1280890"/>
          </a:xfrm>
        </p:spPr>
        <p:txBody>
          <a:bodyPr/>
          <a:lstStyle/>
          <a:p>
            <a:pPr algn="ctr"/>
            <a:r>
              <a:rPr lang="hu-HU" dirty="0"/>
              <a:t>Miben áll Krisztus megtisztító munkája?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7038C77-2297-4568-89BB-7D5A3BFA8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7777" y="1254642"/>
            <a:ext cx="9207795" cy="4795284"/>
          </a:xfrm>
        </p:spPr>
        <p:txBody>
          <a:bodyPr>
            <a:normAutofit lnSpcReduction="10000"/>
          </a:bodyPr>
          <a:lstStyle/>
          <a:p>
            <a:r>
              <a:rPr lang="hu-HU" sz="2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„Isten helytelenít és elítél jellemünkben mindent, ami nem léphet be Isten városába. Ha alávetjük magunkat az Úr finomító folyamatának, akkor el fog távolítani minden salakot és hitvány fémet.”</a:t>
            </a:r>
            <a:endParaRPr lang="hu-HU" sz="2400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hu-HU" sz="2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„Ez a kijelentés azt a tisztító, nemesítő folyamatot írja le, melyet a Seregek Urának el kell végeznie az emberek szívében. Ez a folyamat a lehető </a:t>
            </a:r>
            <a:r>
              <a:rPr lang="hu-HU" sz="24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legpróbáratevőbb</a:t>
            </a:r>
            <a:r>
              <a:rPr lang="hu-HU" sz="2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 léleknek, de csakis ezúton lehet eltávolítani belőlünk a salakot. Próbákat kell hát elviselnünk; mivel így kerülünk mennyei Atyánk közelébe akarata iránti engedelmesség által, hogy az igaz élet áldozatával adózhassunk neki.”</a:t>
            </a:r>
          </a:p>
          <a:p>
            <a:r>
              <a:rPr lang="hu-HU" sz="2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E. G White: </a:t>
            </a:r>
            <a:r>
              <a:rPr lang="hu-HU" sz="2400" u="none" strike="noStrike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 tooltip="3. fejeze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te igéd igazság 4. kötet</a:t>
            </a:r>
            <a:r>
              <a:rPr lang="hu-HU" sz="2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hu-HU" sz="2400" u="none" strike="noStrike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 tooltip="Egervári Dezső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Egervári Dezső</a:t>
            </a:r>
            <a:r>
              <a:rPr lang="hu-HU" sz="2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1998)   Malakiás 3. fejezetéhez tartozó idézetek  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95920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6C7AFFF6-7F86-4BA8-8EB7-DE0FBB434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5690" y="350007"/>
            <a:ext cx="9473609" cy="5193766"/>
          </a:xfrm>
        </p:spPr>
        <p:txBody>
          <a:bodyPr>
            <a:noAutofit/>
          </a:bodyPr>
          <a:lstStyle/>
          <a:p>
            <a:r>
              <a:rPr lang="hu-HU" sz="2400" b="0" i="0" dirty="0">
                <a:solidFill>
                  <a:srgbClr val="222222"/>
                </a:solidFill>
                <a:effectLst/>
              </a:rPr>
              <a:t>„A Mester jól látja mennyiben szorulunk tisztogatásra mennyei országa számára. Nem hagy minket a kemencében, míg teljesen elégünk. Mint ezüstfinomító, úgy látja gyermekeit. Úgy tartja szemmel a tisztító folyamatot, míg csak föl nem ismeri bennünk képmását. Bár gyakran érezzük a szenvedés lángját lobogni körülöttünk, bár olykor reszketünk, hogy teljesen elemészt bennünket, ezek dacára szerető Atyánk ugyanolyan jóságos irántunk, mint mikor felszabadult a lelkünk s általa diadalmaskodunk. </a:t>
            </a:r>
          </a:p>
          <a:p>
            <a:r>
              <a:rPr lang="hu-HU" sz="2400" b="0" i="0" dirty="0">
                <a:solidFill>
                  <a:srgbClr val="222222"/>
                </a:solidFill>
                <a:effectLst/>
              </a:rPr>
              <a:t>A kemence hivatása megtisztítani, ragyogóvá tenni, nem pedig megemészteni minket. Isten gondviselése próbára tesz, hogy megtisztítson, mint Lévi fiait, hogy igaz élettel vihessünk áldozatot az Úrnak.”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490033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837AF61-0EAB-4193-93D2-FBDB96DA5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Hányszor próbáltatunk meg?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B675AE4-B612-4A01-80A4-CB3AAC778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b="0" i="0" dirty="0">
                <a:solidFill>
                  <a:schemeClr val="tx1"/>
                </a:solidFill>
                <a:effectLst/>
              </a:rPr>
              <a:t>„Minden próbára szükség van, olykor ismételten.”</a:t>
            </a:r>
          </a:p>
          <a:p>
            <a:r>
              <a:rPr lang="hu-HU" sz="2400" b="0" i="0" dirty="0">
                <a:solidFill>
                  <a:schemeClr val="tx1"/>
                </a:solidFill>
                <a:effectLst/>
              </a:rPr>
              <a:t>„Isten mindegyikünknek képességeket, tehetségeket adott fölhasználásra. Új, élő tapasztalatra van szükségünk az istenfélő életben, hogy Isten akaratát tudjuk cselekedni. Az elmúlt tapasztalatok semmilyen mennyisége sem elegendő a jelen számára, s meg sem erősítenek, hogy leküzdjük az ösvényünkön levő nehézségeket. Naponta új kegyelemre, friss erőre van szükségünk a győzelemhez.”</a:t>
            </a:r>
            <a:endParaRPr lang="hu-HU" sz="2400" dirty="0">
              <a:solidFill>
                <a:schemeClr val="tx1"/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52482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ED0BD2A-CCFE-47F5-B9DC-D4AE4BCCE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3421" y="124380"/>
            <a:ext cx="8911687" cy="1280890"/>
          </a:xfrm>
        </p:spPr>
        <p:txBody>
          <a:bodyPr/>
          <a:lstStyle/>
          <a:p>
            <a:pPr algn="ctr"/>
            <a:r>
              <a:rPr lang="hu-HU" dirty="0"/>
              <a:t>A próbák személyre szabottak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E3B7CF1-4ABF-4C5E-AF78-664EE9C89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3741" y="925033"/>
            <a:ext cx="9591367" cy="5308857"/>
          </a:xfrm>
        </p:spPr>
        <p:txBody>
          <a:bodyPr>
            <a:noAutofit/>
          </a:bodyPr>
          <a:lstStyle/>
          <a:p>
            <a:r>
              <a:rPr lang="hu-HU" sz="2400" b="0" i="0" dirty="0">
                <a:solidFill>
                  <a:schemeClr val="tx1"/>
                </a:solidFill>
                <a:effectLst/>
              </a:rPr>
              <a:t>„Az Úr csak ritka esetben helyez minket ugyanolyan körülmények közé. Ábrahám, Mózes, Illés, Dániel és sokan mások súlyos próbákon estek át, de nem ugyanolyan úton. Mindenkinek vannak egyéni vizsgái és próbái… </a:t>
            </a:r>
          </a:p>
          <a:p>
            <a:r>
              <a:rPr lang="hu-HU" sz="2400" b="0" i="0" dirty="0">
                <a:solidFill>
                  <a:schemeClr val="tx1"/>
                </a:solidFill>
                <a:effectLst/>
              </a:rPr>
              <a:t>Istennek célja van mindegyikünk életével. Bármilyen kicsiny tettnek megvan a helye élettapasztalatunkban. Istentől jövő állandó világosságra és tapasztalatra van szükségünk. </a:t>
            </a:r>
          </a:p>
          <a:p>
            <a:r>
              <a:rPr lang="hu-HU" sz="2400" b="0" i="0" dirty="0">
                <a:solidFill>
                  <a:schemeClr val="tx1"/>
                </a:solidFill>
                <a:effectLst/>
              </a:rPr>
              <a:t>Mind erre szorulunk, s Isten készségesen adja, ha elfogadjuk.”</a:t>
            </a:r>
          </a:p>
          <a:p>
            <a:r>
              <a:rPr lang="hu-HU" sz="2400" b="0" i="0" dirty="0">
                <a:solidFill>
                  <a:schemeClr val="tx1"/>
                </a:solidFill>
                <a:effectLst/>
              </a:rPr>
              <a:t>„Az Úr más-más helyzetben levőkre tekint, s a jellemet más-más körülmények között próbálja ki. A tiszta, elegyítetlen, felemelő igazság folyamatos vizsga, mellyel leméri a jellemet.” </a:t>
            </a: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492268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53F50D5-8B1B-4EE1-8320-613F8DE88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9104" y="328835"/>
            <a:ext cx="9898912" cy="1280890"/>
          </a:xfrm>
        </p:spPr>
        <p:txBody>
          <a:bodyPr/>
          <a:lstStyle/>
          <a:p>
            <a:pPr algn="ctr"/>
            <a:r>
              <a:rPr lang="hu-HU" dirty="0">
                <a:solidFill>
                  <a:schemeClr val="tx1"/>
                </a:solidFill>
              </a:rPr>
              <a:t>Mi adhat számunkra vigasztalást próbáinkban?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DB2E646-7175-4D32-A762-D4A67FAFA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25" y="1609725"/>
            <a:ext cx="10009003" cy="4833605"/>
          </a:xfrm>
        </p:spPr>
        <p:txBody>
          <a:bodyPr>
            <a:normAutofit/>
          </a:bodyPr>
          <a:lstStyle/>
          <a:p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„Akiket</a:t>
            </a:r>
            <a:r>
              <a:rPr lang="hu-HU" sz="2400" b="1" spc="20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én</a:t>
            </a:r>
            <a:r>
              <a:rPr lang="hu-HU" sz="2400" b="1" spc="2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szeretek,</a:t>
            </a:r>
            <a:r>
              <a:rPr lang="hu-HU" sz="2400" b="1" spc="20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megfeddem</a:t>
            </a:r>
            <a:r>
              <a:rPr lang="hu-HU" sz="2400" b="1" spc="10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és</a:t>
            </a:r>
            <a:r>
              <a:rPr lang="hu-HU" sz="2400" b="1" spc="10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megfenyítem,</a:t>
            </a:r>
            <a:r>
              <a:rPr lang="hu-HU" sz="2400" b="1" spc="10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légy </a:t>
            </a:r>
            <a:r>
              <a:rPr lang="hu-HU" sz="2400" b="1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buzgóságos</a:t>
            </a:r>
            <a:r>
              <a:rPr lang="hu-HU" sz="24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azért,</a:t>
            </a:r>
            <a:r>
              <a:rPr lang="hu-HU" sz="24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és</a:t>
            </a:r>
            <a:r>
              <a:rPr lang="hu-HU" sz="24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térj</a:t>
            </a:r>
            <a:r>
              <a:rPr lang="hu-HU" sz="24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meg!”</a:t>
            </a:r>
            <a:r>
              <a:rPr lang="hu-HU" sz="2400" b="1" spc="27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(Jel</a:t>
            </a:r>
            <a:r>
              <a:rPr lang="hu-HU" sz="2400" b="1" spc="8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3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3,19)</a:t>
            </a:r>
          </a:p>
          <a:p>
            <a:r>
              <a:rPr lang="hu-HU" sz="2400" b="1" dirty="0">
                <a:solidFill>
                  <a:schemeClr val="tx1"/>
                </a:solidFill>
                <a:effectLst/>
              </a:rPr>
              <a:t>„És ül mint ötvös vagy ezüsttisztogató és megtisztítja Lévi fiait és fényessé teszi őket, mint az aranyat és ezüstöt; és igazsággal visznek ételáldozatot az Úrnak</a:t>
            </a:r>
          </a:p>
          <a:p>
            <a:r>
              <a:rPr lang="hu-HU" sz="2400" b="1" dirty="0">
                <a:solidFill>
                  <a:schemeClr val="tx1"/>
                </a:solidFill>
                <a:effectLst/>
              </a:rPr>
              <a:t>És kedves lesz az Úrnak a Júda és Jeruzsálem ételáldozata, mint a régi napokban és előbbi esztendőkben. </a:t>
            </a:r>
            <a:endParaRPr lang="hu-HU" sz="2400" b="1" u="sng" dirty="0">
              <a:solidFill>
                <a:schemeClr val="tx1"/>
              </a:solidFill>
            </a:endParaRPr>
          </a:p>
          <a:p>
            <a:r>
              <a:rPr lang="hu-HU" sz="2400" b="1" dirty="0">
                <a:solidFill>
                  <a:schemeClr val="tx1"/>
                </a:solidFill>
                <a:effectLst/>
              </a:rPr>
              <a:t>Mert én, az Úr, meg nem változom, ti pedig, </a:t>
            </a:r>
            <a:r>
              <a:rPr lang="hu-HU" sz="2400" b="1" dirty="0" err="1">
                <a:solidFill>
                  <a:schemeClr val="tx1"/>
                </a:solidFill>
                <a:effectLst/>
              </a:rPr>
              <a:t>Jákóbnak</a:t>
            </a:r>
            <a:r>
              <a:rPr lang="hu-HU" sz="2400" b="1" dirty="0">
                <a:solidFill>
                  <a:schemeClr val="tx1"/>
                </a:solidFill>
                <a:effectLst/>
              </a:rPr>
              <a:t> fiai, nem emésztettek meg!”</a:t>
            </a:r>
          </a:p>
          <a:p>
            <a:r>
              <a:rPr lang="hu-HU" sz="2400" b="1" dirty="0">
                <a:solidFill>
                  <a:schemeClr val="tx1"/>
                </a:solidFill>
              </a:rPr>
              <a:t>(</a:t>
            </a:r>
            <a:r>
              <a:rPr lang="hu-HU" sz="2400" b="1" dirty="0" err="1">
                <a:solidFill>
                  <a:schemeClr val="tx1"/>
                </a:solidFill>
              </a:rPr>
              <a:t>Mal</a:t>
            </a:r>
            <a:r>
              <a:rPr lang="hu-HU" sz="2400" b="1" dirty="0">
                <a:solidFill>
                  <a:schemeClr val="tx1"/>
                </a:solidFill>
              </a:rPr>
              <a:t> 3,3-4.6)</a:t>
            </a:r>
          </a:p>
          <a:p>
            <a:endParaRPr lang="hu-HU" sz="2400" b="1" dirty="0">
              <a:solidFill>
                <a:schemeClr val="tx1"/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146553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424494D5-950F-4988-86A5-49A6AE0E2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3619" y="308344"/>
            <a:ext cx="10090297" cy="6368903"/>
          </a:xfrm>
        </p:spPr>
        <p:txBody>
          <a:bodyPr>
            <a:normAutofit fontScale="92500"/>
          </a:bodyPr>
          <a:lstStyle/>
          <a:p>
            <a:r>
              <a:rPr lang="hu-HU" sz="2400" b="0" i="0" dirty="0">
                <a:solidFill>
                  <a:schemeClr val="tx1"/>
                </a:solidFill>
                <a:effectLst/>
              </a:rPr>
              <a:t>„Az Úr oktatja szolgáit, hogy felkészíthesse őket a számukra kijelölt helyek betöltésére. Úgy akarja őket kiképezni, hogy jobb szolgálatot teljesíthessenek… szükségük van az alárendeltségben való </a:t>
            </a:r>
            <a:r>
              <a:rPr lang="hu-HU" sz="2400" b="0" i="0" dirty="0" err="1">
                <a:solidFill>
                  <a:schemeClr val="tx1"/>
                </a:solidFill>
                <a:effectLst/>
              </a:rPr>
              <a:t>megszentelődésre</a:t>
            </a:r>
            <a:r>
              <a:rPr lang="hu-HU" sz="2400" b="0" i="0" dirty="0">
                <a:solidFill>
                  <a:schemeClr val="tx1"/>
                </a:solidFill>
                <a:effectLst/>
              </a:rPr>
              <a:t>. </a:t>
            </a:r>
          </a:p>
          <a:p>
            <a:r>
              <a:rPr lang="hu-HU" sz="2400" b="1" i="0" dirty="0">
                <a:solidFill>
                  <a:schemeClr val="tx1"/>
                </a:solidFill>
                <a:effectLst/>
              </a:rPr>
              <a:t>Isten változást hoz életükbe: talán olyan feladatok elé állítja őket, amelyeket nem választanának maguknak. </a:t>
            </a:r>
          </a:p>
          <a:p>
            <a:r>
              <a:rPr lang="hu-HU" sz="2400" b="0" i="0" dirty="0">
                <a:solidFill>
                  <a:schemeClr val="tx1"/>
                </a:solidFill>
                <a:effectLst/>
              </a:rPr>
              <a:t>Ha beleegyeznek vezetésébe, akkor kegyelmet és erőt ad nekik, hogy ezeket a kötelezettségeket alárendelten, másoknak segítve végezzék…</a:t>
            </a:r>
          </a:p>
          <a:p>
            <a:r>
              <a:rPr lang="hu-HU" sz="2400" b="0" i="0" dirty="0">
                <a:solidFill>
                  <a:schemeClr val="tx1"/>
                </a:solidFill>
                <a:effectLst/>
              </a:rPr>
              <a:t>Az </a:t>
            </a:r>
            <a:r>
              <a:rPr lang="hu-HU" sz="2400" b="1" i="0" dirty="0">
                <a:solidFill>
                  <a:schemeClr val="tx1"/>
                </a:solidFill>
                <a:effectLst/>
              </a:rPr>
              <a:t>egyhangú élet</a:t>
            </a:r>
            <a:r>
              <a:rPr lang="hu-HU" sz="2400" b="0" i="0" dirty="0">
                <a:solidFill>
                  <a:schemeClr val="tx1"/>
                </a:solidFill>
                <a:effectLst/>
              </a:rPr>
              <a:t> nem a legkedvezőbb a lelki élet növekedéséhez. Néhányan csak akkor érik el a lelki élet legmagasabb fokát, ha változás áll be a dolgok megszokott rendjében. Amikor a gondviselő Isten előre látja azt, hogy változások szükségesek a jellemépítés eredményességéhez, akkor felzavarja az élet csendesen folyó vizét.”</a:t>
            </a:r>
          </a:p>
          <a:p>
            <a:r>
              <a:rPr lang="hu-HU" sz="2400" dirty="0">
                <a:solidFill>
                  <a:schemeClr val="tx1"/>
                </a:solidFill>
              </a:rPr>
              <a:t>(E. G White: Az evangélium szolgái: Hogyan neveli Isten szolgáit c fej. 269/1-3)</a:t>
            </a:r>
          </a:p>
          <a:p>
            <a:pPr marL="0" indent="0">
              <a:buNone/>
            </a:pPr>
            <a:r>
              <a:rPr lang="hu-HU" sz="1800" b="0" i="0" dirty="0">
                <a:solidFill>
                  <a:schemeClr val="tx1"/>
                </a:solidFill>
                <a:effectLst/>
              </a:rPr>
              <a:t> 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449992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D506230-23D7-411A-B94E-53933924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6595" y="369481"/>
            <a:ext cx="10058584" cy="1280890"/>
          </a:xfrm>
        </p:spPr>
        <p:txBody>
          <a:bodyPr/>
          <a:lstStyle/>
          <a:p>
            <a:pPr algn="ctr"/>
            <a:r>
              <a:rPr lang="hu-HU" dirty="0">
                <a:solidFill>
                  <a:schemeClr val="tx1"/>
                </a:solidFill>
              </a:rPr>
              <a:t>Mit tehetünk megtisztulásunk érdekében?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9B581E8-FEF4-4777-BF80-4C8AC15AD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7561" y="1099141"/>
            <a:ext cx="9528639" cy="5103628"/>
          </a:xfrm>
        </p:spPr>
        <p:txBody>
          <a:bodyPr>
            <a:normAutofit/>
          </a:bodyPr>
          <a:lstStyle/>
          <a:p>
            <a:r>
              <a:rPr lang="hu-HU" sz="2400" dirty="0">
                <a:solidFill>
                  <a:schemeClr val="tx1"/>
                </a:solidFill>
              </a:rPr>
              <a:t>Kérjük, tőle, hogy ő vizsgáljon meg bennünket. Szeretettel fedd és fenyít, az ige által, és emberek által is.</a:t>
            </a:r>
          </a:p>
          <a:p>
            <a:r>
              <a:rPr lang="hu-HU" sz="2400" dirty="0">
                <a:solidFill>
                  <a:schemeClr val="tx1"/>
                </a:solidFill>
              </a:rPr>
              <a:t>Olyan körülmények közé helyez, amelyekben megláthatjuk mi van a szívünkben. </a:t>
            </a:r>
            <a:r>
              <a:rPr lang="hu-HU" sz="2400" b="1" dirty="0">
                <a:solidFill>
                  <a:schemeClr val="tx1"/>
                </a:solidFill>
              </a:rPr>
              <a:t>„</a:t>
            </a:r>
            <a:r>
              <a:rPr lang="hu-HU" sz="2400" b="1" dirty="0">
                <a:solidFill>
                  <a:schemeClr val="tx1"/>
                </a:solidFill>
                <a:effectLst/>
              </a:rPr>
              <a:t>megpróbáljon téged, hogy nyilvánvaló legyen, mi van a te szívedben; vajon megtartod-e az ő </a:t>
            </a:r>
            <a:r>
              <a:rPr lang="hu-HU" sz="2400" b="1" dirty="0" err="1">
                <a:solidFill>
                  <a:schemeClr val="tx1"/>
                </a:solidFill>
                <a:effectLst/>
              </a:rPr>
              <a:t>parancsolatait</a:t>
            </a:r>
            <a:r>
              <a:rPr lang="hu-HU" sz="2400" b="1" dirty="0">
                <a:solidFill>
                  <a:schemeClr val="tx1"/>
                </a:solidFill>
                <a:effectLst/>
              </a:rPr>
              <a:t> vagy nem? (5Móz 8,2)</a:t>
            </a:r>
          </a:p>
          <a:p>
            <a:r>
              <a:rPr lang="hu-HU" sz="2400" dirty="0">
                <a:solidFill>
                  <a:schemeClr val="tx1"/>
                </a:solidFill>
              </a:rPr>
              <a:t>Fogadjuk el a feddéseket, ne lázadjunk a próbák ellen!</a:t>
            </a:r>
          </a:p>
          <a:p>
            <a:r>
              <a:rPr lang="hu-HU" sz="2400" dirty="0">
                <a:solidFill>
                  <a:schemeClr val="tx1"/>
                </a:solidFill>
              </a:rPr>
              <a:t>Ne támaszkodjunk a saját erőfeszítéseinkre, amikor meglátjuk magunkat.  </a:t>
            </a:r>
          </a:p>
          <a:p>
            <a:r>
              <a:rPr lang="hu-HU" sz="2400" dirty="0">
                <a:solidFill>
                  <a:schemeClr val="tx1"/>
                </a:solidFill>
              </a:rPr>
              <a:t>Bízzuk rá magunkat Mesterünkre, aki tudja mit miért cselekszik megtisztulásunk érdekében. Ő végezheti el értünk azt, amit magunkért soha nem tudunk megtenni. </a:t>
            </a:r>
          </a:p>
          <a:p>
            <a:endParaRPr lang="hu-HU" sz="2400" dirty="0">
              <a:solidFill>
                <a:schemeClr val="tx1"/>
              </a:solidFill>
              <a:effectLst/>
            </a:endParaRPr>
          </a:p>
          <a:p>
            <a:endParaRPr lang="hu-HU" sz="2400" b="1" dirty="0">
              <a:solidFill>
                <a:schemeClr val="tx1"/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039586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CD7FEBE-06C8-4B1C-A6C5-C52F0125A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5967" y="400827"/>
            <a:ext cx="8911687" cy="1280890"/>
          </a:xfrm>
        </p:spPr>
        <p:txBody>
          <a:bodyPr/>
          <a:lstStyle/>
          <a:p>
            <a:pPr algn="ctr"/>
            <a:r>
              <a:rPr lang="hu-HU" dirty="0">
                <a:solidFill>
                  <a:schemeClr val="tx1"/>
                </a:solidFill>
              </a:rPr>
              <a:t>Idézzük fel Krisztus végcélját!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AEB7397-D763-4C09-BEC4-83A757C42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7950" y="1681717"/>
            <a:ext cx="8739704" cy="4176342"/>
          </a:xfrm>
        </p:spPr>
        <p:txBody>
          <a:bodyPr/>
          <a:lstStyle/>
          <a:p>
            <a:r>
              <a:rPr lang="hu-HU" sz="2400" b="1" dirty="0">
                <a:solidFill>
                  <a:schemeClr val="tx1"/>
                </a:solidFill>
                <a:effectLst/>
              </a:rPr>
              <a:t>„És ül mint ötvös vagy ezüsttisztogató és megtisztítja Lévi fiait és fényessé teszi őket, mint az aranyat és ezüstöt; és igazsággal visznek ételáldozatot az Úrnak</a:t>
            </a:r>
          </a:p>
          <a:p>
            <a:r>
              <a:rPr lang="hu-HU" sz="2400" b="1" dirty="0">
                <a:solidFill>
                  <a:schemeClr val="tx1"/>
                </a:solidFill>
                <a:effectLst/>
              </a:rPr>
              <a:t>És kedves lesz az Úrnak a Júda és Jeruzsálem ételáldozata, mint a régi napokban és előbbi esztendőkben. </a:t>
            </a:r>
            <a:endParaRPr lang="hu-HU" sz="2400" b="1" u="sng" dirty="0">
              <a:solidFill>
                <a:schemeClr val="tx1"/>
              </a:solidFill>
            </a:endParaRPr>
          </a:p>
          <a:p>
            <a:r>
              <a:rPr lang="hu-HU" sz="2400" b="1" dirty="0">
                <a:solidFill>
                  <a:schemeClr val="tx1"/>
                </a:solidFill>
                <a:effectLst/>
              </a:rPr>
              <a:t>Mert én, az Úr, meg nem változom, ti pedig, </a:t>
            </a:r>
            <a:r>
              <a:rPr lang="hu-HU" sz="2400" b="1" dirty="0" err="1">
                <a:solidFill>
                  <a:schemeClr val="tx1"/>
                </a:solidFill>
                <a:effectLst/>
              </a:rPr>
              <a:t>Jákóbnak</a:t>
            </a:r>
            <a:r>
              <a:rPr lang="hu-HU" sz="2400" b="1" dirty="0">
                <a:solidFill>
                  <a:schemeClr val="tx1"/>
                </a:solidFill>
                <a:effectLst/>
              </a:rPr>
              <a:t> fiai, nem emésztettek meg!”</a:t>
            </a:r>
          </a:p>
          <a:p>
            <a:r>
              <a:rPr lang="hu-HU" sz="2400" b="1" dirty="0">
                <a:solidFill>
                  <a:schemeClr val="tx1"/>
                </a:solidFill>
              </a:rPr>
              <a:t>(</a:t>
            </a:r>
            <a:r>
              <a:rPr lang="hu-HU" sz="2400" b="1" dirty="0" err="1">
                <a:solidFill>
                  <a:schemeClr val="tx1"/>
                </a:solidFill>
              </a:rPr>
              <a:t>Mal</a:t>
            </a:r>
            <a:r>
              <a:rPr lang="hu-HU" sz="2400" b="1" dirty="0">
                <a:solidFill>
                  <a:schemeClr val="tx1"/>
                </a:solidFill>
              </a:rPr>
              <a:t> 3,3-4.6)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66651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3C2140E9-B941-48A7-B265-2AEA90C03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6891" y="219075"/>
            <a:ext cx="10611294" cy="6276754"/>
          </a:xfrm>
        </p:spPr>
        <p:txBody>
          <a:bodyPr>
            <a:noAutofit/>
          </a:bodyPr>
          <a:lstStyle/>
          <a:p>
            <a:r>
              <a:rPr lang="hu-HU" sz="2400" b="1" dirty="0">
                <a:solidFill>
                  <a:schemeClr val="tx1"/>
                </a:solidFill>
                <a:effectLst/>
              </a:rPr>
              <a:t>„Íme, elküldöm én az én követemet, és megtisztítja előttem az utat, és mindjárt eljön az ő templomába az Úr, akit ti kerestek, és a szövetségnek követe, akit ti kívántok; íme, eljön, azt mondja a Seregeknek Ura.</a:t>
            </a:r>
          </a:p>
          <a:p>
            <a:r>
              <a:rPr lang="hu-HU" sz="2400" b="1" dirty="0">
                <a:solidFill>
                  <a:schemeClr val="tx1"/>
                </a:solidFill>
                <a:effectLst/>
              </a:rPr>
              <a:t>De kicsoda szenvedheti el az ő eljövetelének napját? És kicsoda áll meg az ő megjelenésekor? Hiszen olyan ő, mint az ötvösnek tüze, és a ruhamosóknak lúgja! </a:t>
            </a:r>
            <a:endParaRPr lang="hu-HU" sz="2400" b="1" u="sng" dirty="0">
              <a:solidFill>
                <a:schemeClr val="tx1"/>
              </a:solidFill>
            </a:endParaRPr>
          </a:p>
          <a:p>
            <a:r>
              <a:rPr lang="hu-HU" sz="2400" b="1" dirty="0">
                <a:solidFill>
                  <a:schemeClr val="tx1"/>
                </a:solidFill>
                <a:effectLst/>
              </a:rPr>
              <a:t>És ül mint ötvös vagy ezüsttisztogató és megtisztítja Lévi fiait és fényessé teszi őket, mint az aranyat és ezüstöt; és igazsággal visznek ételáldozatot az Úrnak</a:t>
            </a:r>
          </a:p>
          <a:p>
            <a:r>
              <a:rPr lang="hu-HU" sz="2400" b="1" dirty="0">
                <a:solidFill>
                  <a:schemeClr val="tx1"/>
                </a:solidFill>
                <a:effectLst/>
              </a:rPr>
              <a:t>És kedves lesz az Úrnak a Júda és Jeruzsálem ételáldozata, mint a régi napokban és előbbi esztendőkben. </a:t>
            </a:r>
            <a:endParaRPr lang="hu-HU" sz="2400" b="1" u="sng" dirty="0">
              <a:solidFill>
                <a:schemeClr val="tx1"/>
              </a:solidFill>
            </a:endParaRPr>
          </a:p>
          <a:p>
            <a:r>
              <a:rPr lang="hu-HU" sz="2400" b="1" dirty="0">
                <a:solidFill>
                  <a:schemeClr val="tx1"/>
                </a:solidFill>
                <a:effectLst/>
              </a:rPr>
              <a:t>Mert én, az Úr, meg nem változom, ti pedig, </a:t>
            </a:r>
            <a:r>
              <a:rPr lang="hu-HU" sz="2400" b="1" dirty="0" err="1">
                <a:solidFill>
                  <a:schemeClr val="tx1"/>
                </a:solidFill>
                <a:effectLst/>
              </a:rPr>
              <a:t>Jákóbnak</a:t>
            </a:r>
            <a:r>
              <a:rPr lang="hu-HU" sz="2400" b="1" dirty="0">
                <a:solidFill>
                  <a:schemeClr val="tx1"/>
                </a:solidFill>
                <a:effectLst/>
              </a:rPr>
              <a:t> fiai, nem emésztettek meg!” </a:t>
            </a:r>
            <a:r>
              <a:rPr lang="hu-HU" sz="2400" b="1" dirty="0">
                <a:solidFill>
                  <a:schemeClr val="tx1"/>
                </a:solidFill>
              </a:rPr>
              <a:t>(</a:t>
            </a:r>
            <a:r>
              <a:rPr lang="hu-HU" sz="2400" b="1" dirty="0" err="1">
                <a:solidFill>
                  <a:schemeClr val="tx1"/>
                </a:solidFill>
              </a:rPr>
              <a:t>Mal</a:t>
            </a:r>
            <a:r>
              <a:rPr lang="hu-HU" sz="2400" b="1" dirty="0">
                <a:solidFill>
                  <a:schemeClr val="tx1"/>
                </a:solidFill>
              </a:rPr>
              <a:t> 3,1-4.6)</a:t>
            </a:r>
          </a:p>
        </p:txBody>
      </p:sp>
    </p:spTree>
    <p:extLst>
      <p:ext uri="{BB962C8B-B14F-4D97-AF65-F5344CB8AC3E}">
        <p14:creationId xmlns:p14="http://schemas.microsoft.com/office/powerpoint/2010/main" val="1426690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61F4373-0A49-420E-8225-B92B8E001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6810" y="244550"/>
            <a:ext cx="8911687" cy="1280890"/>
          </a:xfrm>
        </p:spPr>
        <p:txBody>
          <a:bodyPr/>
          <a:lstStyle/>
          <a:p>
            <a:pPr algn="ctr"/>
            <a:r>
              <a:rPr lang="hu-HU" dirty="0"/>
              <a:t>Malakiás szolgálata és üzenete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F1DAE8E-64C9-4563-A225-2923AAFE0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8529" y="1074774"/>
            <a:ext cx="8809968" cy="4708451"/>
          </a:xfrm>
        </p:spPr>
        <p:txBody>
          <a:bodyPr>
            <a:normAutofit/>
          </a:bodyPr>
          <a:lstStyle/>
          <a:p>
            <a:pPr marL="77470" marR="102235" indent="160655" algn="just" eaLnBrk="0" hangingPunct="0">
              <a:lnSpc>
                <a:spcPct val="108000"/>
              </a:lnSpc>
              <a:spcAft>
                <a:spcPts val="0"/>
              </a:spcAft>
            </a:pP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Malakiás </a:t>
            </a:r>
            <a:r>
              <a:rPr lang="hu-HU" sz="2400" spc="-1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Nehémiás</a:t>
            </a:r>
            <a:r>
              <a:rPr lang="hu-HU" sz="2400" spc="8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második</a:t>
            </a:r>
            <a:r>
              <a:rPr lang="hu-HU" sz="2400" spc="9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helytartói</a:t>
            </a:r>
            <a:r>
              <a:rPr lang="hu-HU" sz="2400" spc="8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szolgálata</a:t>
            </a:r>
            <a:r>
              <a:rPr lang="hu-HU" sz="2400" spc="9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utáni</a:t>
            </a:r>
            <a:r>
              <a:rPr lang="hu-HU" sz="2400" spc="12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időben,</a:t>
            </a:r>
            <a:r>
              <a:rPr lang="hu-HU" sz="2400" spc="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i.</a:t>
            </a:r>
            <a:r>
              <a:rPr lang="hu-HU" sz="2400" spc="2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e.</a:t>
            </a:r>
            <a:r>
              <a:rPr lang="hu-HU" sz="2400" spc="2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400</a:t>
            </a:r>
            <a:r>
              <a:rPr lang="hu-HU" sz="2400" spc="2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körül</a:t>
            </a:r>
            <a:r>
              <a:rPr lang="hu-HU" sz="2400" spc="2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foglalta</a:t>
            </a:r>
            <a:r>
              <a:rPr lang="hu-HU" sz="2400" spc="33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írásba</a:t>
            </a:r>
            <a:r>
              <a:rPr lang="hu-HU" sz="2400" spc="5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bizonyságtételét,</a:t>
            </a:r>
            <a:r>
              <a:rPr lang="hu-HU" sz="2400" spc="5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amikor</a:t>
            </a:r>
            <a:r>
              <a:rPr lang="hu-HU" sz="2400" spc="5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a</a:t>
            </a:r>
            <a:r>
              <a:rPr lang="hu-HU" sz="2400" spc="5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lelki</a:t>
            </a:r>
            <a:r>
              <a:rPr lang="hu-HU" sz="2400" spc="5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hanyatlás</a:t>
            </a:r>
            <a:r>
              <a:rPr lang="hu-HU" sz="2400" spc="5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egyre</a:t>
            </a:r>
            <a:r>
              <a:rPr lang="hu-HU" sz="2400" spc="5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jobban</a:t>
            </a:r>
            <a:r>
              <a:rPr lang="hu-HU" sz="2400" spc="14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elfajult.</a:t>
            </a:r>
            <a:endParaRPr lang="hu-HU" sz="24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Aldine721 BT"/>
            </a:endParaRPr>
          </a:p>
          <a:p>
            <a:pPr marL="70485" marR="99695" indent="182880" algn="just" eaLnBrk="0" hangingPunct="0">
              <a:lnSpc>
                <a:spcPct val="108000"/>
              </a:lnSpc>
              <a:spcAft>
                <a:spcPts val="0"/>
              </a:spcAft>
            </a:pPr>
            <a:r>
              <a:rPr lang="hu-HU" sz="2400" spc="-20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 Ez a </a:t>
            </a:r>
            <a:r>
              <a:rPr lang="hu-HU" sz="2400" spc="-2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könyv</a:t>
            </a:r>
            <a:r>
              <a:rPr lang="hu-HU" sz="2400" spc="22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az</a:t>
            </a:r>
            <a:r>
              <a:rPr lang="hu-HU" sz="2400" spc="22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úgynevezett</a:t>
            </a:r>
            <a:r>
              <a:rPr lang="hu-HU" sz="2400" spc="22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intertestamentális</a:t>
            </a:r>
            <a:r>
              <a:rPr lang="hu-HU" sz="2400" spc="22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2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kor</a:t>
            </a:r>
            <a:r>
              <a:rPr lang="hu-HU" sz="2400" spc="29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kezdetét</a:t>
            </a:r>
            <a:r>
              <a:rPr lang="hu-HU" sz="2400" spc="13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jelöli</a:t>
            </a:r>
            <a:r>
              <a:rPr lang="hu-HU" sz="2400" spc="13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ki.</a:t>
            </a:r>
            <a:r>
              <a:rPr lang="hu-HU" sz="2400" spc="13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M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agyarázatul</a:t>
            </a:r>
            <a:r>
              <a:rPr lang="hu-HU" sz="2400" spc="13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szolgál</a:t>
            </a:r>
            <a:r>
              <a:rPr lang="hu-HU" sz="2400" spc="29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arra,</a:t>
            </a:r>
            <a:r>
              <a:rPr lang="hu-HU" sz="2400" spc="1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hogy</a:t>
            </a:r>
            <a:r>
              <a:rPr lang="hu-HU" sz="2400" spc="1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milyen</a:t>
            </a:r>
            <a:r>
              <a:rPr lang="hu-HU" sz="2400" spc="1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vallási</a:t>
            </a:r>
            <a:r>
              <a:rPr lang="hu-HU" sz="2400" spc="1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és</a:t>
            </a:r>
            <a:r>
              <a:rPr lang="hu-HU" sz="2400" spc="1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2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erkölcsi</a:t>
            </a:r>
            <a:r>
              <a:rPr lang="hu-HU" sz="2400" spc="1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állapotok</a:t>
            </a:r>
            <a:r>
              <a:rPr lang="hu-HU" sz="2400" spc="1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alakultak</a:t>
            </a:r>
            <a:r>
              <a:rPr lang="hu-HU" sz="2400" spc="1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ki</a:t>
            </a:r>
            <a:r>
              <a:rPr lang="hu-HU" sz="2400" spc="28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Jézus</a:t>
            </a:r>
            <a:r>
              <a:rPr lang="hu-HU" sz="2400" spc="7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korára</a:t>
            </a:r>
            <a:r>
              <a:rPr lang="hu-HU" sz="2400" spc="7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a</a:t>
            </a:r>
            <a:r>
              <a:rPr lang="hu-HU" sz="2400" spc="7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zsidóság</a:t>
            </a:r>
            <a:r>
              <a:rPr lang="hu-HU" sz="2400" spc="7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körében.</a:t>
            </a:r>
          </a:p>
          <a:p>
            <a:pPr marL="70485" marR="99695" indent="182880" algn="just" eaLnBrk="0" hangingPunct="0">
              <a:lnSpc>
                <a:spcPct val="108000"/>
              </a:lnSpc>
            </a:pPr>
            <a:r>
              <a:rPr lang="hu-HU" sz="24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A könyv  </a:t>
            </a:r>
            <a:r>
              <a:rPr lang="hu-HU" sz="2400" spc="-15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elszomorító</a:t>
            </a:r>
            <a:r>
              <a:rPr lang="hu-HU" sz="2400" spc="165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képet</a:t>
            </a:r>
            <a:r>
              <a:rPr lang="hu-HU" sz="2400" spc="5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fest</a:t>
            </a:r>
            <a:r>
              <a:rPr lang="hu-HU" sz="2400" spc="55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a</a:t>
            </a:r>
            <a:r>
              <a:rPr lang="hu-HU" sz="2400" spc="5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választott</a:t>
            </a:r>
            <a:r>
              <a:rPr lang="hu-HU" sz="2400" spc="6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nép</a:t>
            </a:r>
            <a:r>
              <a:rPr lang="hu-HU" sz="2400" spc="5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lelki</a:t>
            </a:r>
            <a:r>
              <a:rPr lang="hu-HU" sz="2400" spc="5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ségéről</a:t>
            </a:r>
            <a:r>
              <a:rPr lang="hu-HU" sz="2400" spc="-1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,</a:t>
            </a:r>
            <a:r>
              <a:rPr lang="hu-HU" sz="2400" spc="6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vallásgya</a:t>
            </a:r>
            <a:r>
              <a:rPr lang="hu-HU" sz="2400" spc="-15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korlatáról.</a:t>
            </a:r>
            <a:r>
              <a:rPr lang="hu-HU" sz="2400" spc="1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ldine721 BT"/>
              </a:rPr>
              <a:t>A</a:t>
            </a:r>
            <a:r>
              <a:rPr lang="hu-HU" sz="2400" spc="14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5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ldine721 BT"/>
              </a:rPr>
              <a:t>templomszolgálat</a:t>
            </a:r>
            <a:r>
              <a:rPr lang="hu-HU" sz="2400" spc="14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5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ldine721 BT"/>
              </a:rPr>
              <a:t>rendben</a:t>
            </a:r>
            <a:r>
              <a:rPr lang="hu-HU" sz="2400" spc="14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5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ldine721 BT"/>
              </a:rPr>
              <a:t>folyt</a:t>
            </a:r>
            <a:r>
              <a:rPr lang="hu-HU" sz="2400" spc="14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ldine721 BT"/>
              </a:rPr>
              <a:t>a</a:t>
            </a:r>
            <a:r>
              <a:rPr lang="hu-HU" sz="2400" spc="14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ldine721 BT"/>
              </a:rPr>
              <a:t>külső</a:t>
            </a:r>
            <a:r>
              <a:rPr lang="hu-HU" sz="2400" spc="-5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ldine721 BT"/>
              </a:rPr>
              <a:t>ségek</a:t>
            </a:r>
            <a:r>
              <a:rPr lang="hu-HU" sz="2400" spc="215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ldine721 BT"/>
              </a:rPr>
              <a:t>szintjén,</a:t>
            </a:r>
            <a:r>
              <a:rPr lang="hu-HU" sz="2400" spc="215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ldine721 BT"/>
              </a:rPr>
              <a:t>de</a:t>
            </a:r>
            <a:r>
              <a:rPr lang="hu-HU" sz="2400" spc="22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ldine721 BT"/>
              </a:rPr>
              <a:t>belül</a:t>
            </a:r>
            <a:r>
              <a:rPr lang="hu-HU" sz="2400" spc="215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ldine721 BT"/>
              </a:rPr>
              <a:t>annál</a:t>
            </a:r>
            <a:r>
              <a:rPr lang="hu-HU" sz="2400" spc="22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ldine721 BT"/>
              </a:rPr>
              <a:t>nagyobb</a:t>
            </a:r>
            <a:r>
              <a:rPr lang="hu-HU" sz="2400" spc="215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25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ldine721 BT"/>
              </a:rPr>
              <a:t>volt</a:t>
            </a:r>
            <a:r>
              <a:rPr lang="hu-HU" sz="2400" spc="215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ldine721 BT"/>
              </a:rPr>
              <a:t>a</a:t>
            </a:r>
            <a:r>
              <a:rPr lang="hu-HU" sz="2400" spc="22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ldine721 BT"/>
              </a:rPr>
              <a:t>romlás.</a:t>
            </a:r>
            <a:r>
              <a:rPr lang="hu-HU" sz="2400" spc="18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</a:p>
          <a:p>
            <a:pPr marL="70485" marR="99695" indent="182880" algn="just" eaLnBrk="0" hangingPunct="0">
              <a:lnSpc>
                <a:spcPct val="108000"/>
              </a:lnSpc>
              <a:spcAft>
                <a:spcPts val="0"/>
              </a:spcAft>
            </a:pPr>
            <a:endParaRPr lang="hu-HU" sz="2400" spc="-15" dirty="0">
              <a:solidFill>
                <a:srgbClr val="231F20"/>
              </a:solidFill>
              <a:effectLst/>
              <a:ea typeface="Times New Roman" panose="02020603050405020304" pitchFamily="18" charset="0"/>
              <a:cs typeface="Aldine721 BT"/>
            </a:endParaRPr>
          </a:p>
          <a:p>
            <a:pPr marL="70485" marR="99695" indent="182880" algn="just" eaLnBrk="0" hangingPunct="0">
              <a:lnSpc>
                <a:spcPct val="108000"/>
              </a:lnSpc>
              <a:spcAft>
                <a:spcPts val="0"/>
              </a:spcAft>
            </a:pPr>
            <a:endParaRPr lang="hu-HU" sz="1800" dirty="0">
              <a:effectLst/>
              <a:latin typeface="Aldine721 BT"/>
              <a:ea typeface="Times New Roman" panose="02020603050405020304" pitchFamily="18" charset="0"/>
              <a:cs typeface="Aldine721 BT"/>
            </a:endParaRPr>
          </a:p>
          <a:p>
            <a:pPr marL="70485" marR="99695" indent="0" algn="just" eaLnBrk="0" hangingPunct="0">
              <a:lnSpc>
                <a:spcPct val="108000"/>
              </a:lnSpc>
              <a:spcAft>
                <a:spcPts val="0"/>
              </a:spcAft>
              <a:buNone/>
            </a:pPr>
            <a:endParaRPr lang="hu-HU" sz="1800" dirty="0">
              <a:effectLst/>
              <a:latin typeface="Aldine721 BT"/>
              <a:ea typeface="Times New Roman" panose="02020603050405020304" pitchFamily="18" charset="0"/>
              <a:cs typeface="Aldine721 BT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53663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2A2228E-1A05-4FE9-9CA0-5CEA012B6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009" y="251970"/>
            <a:ext cx="10377561" cy="1280890"/>
          </a:xfrm>
        </p:spPr>
        <p:txBody>
          <a:bodyPr/>
          <a:lstStyle/>
          <a:p>
            <a:pPr algn="ctr"/>
            <a:r>
              <a:rPr lang="hu-HU" dirty="0"/>
              <a:t>Malakiás könyvének  jelentősége számunkra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8056419-1A58-4786-A7F5-2D859BD6C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6902" y="1127051"/>
            <a:ext cx="9664996" cy="5114261"/>
          </a:xfrm>
        </p:spPr>
        <p:txBody>
          <a:bodyPr>
            <a:normAutofit/>
          </a:bodyPr>
          <a:lstStyle/>
          <a:p>
            <a:r>
              <a:rPr lang="hu-HU" sz="2400" spc="13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A zsidó</a:t>
            </a:r>
            <a:r>
              <a:rPr lang="hu-HU" sz="2400" spc="21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2400" spc="-1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nép</a:t>
            </a:r>
            <a:r>
              <a:rPr lang="hu-HU" sz="2400" spc="21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tagjai</a:t>
            </a:r>
            <a:r>
              <a:rPr lang="hu-HU" sz="2400" spc="2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2400" spc="-1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nem</a:t>
            </a:r>
            <a:r>
              <a:rPr lang="hu-HU" sz="2400" spc="3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2400" spc="2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24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értették</a:t>
            </a:r>
            <a:r>
              <a:rPr lang="hu-HU" sz="2400" spc="3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2400" spc="-1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Isten</a:t>
            </a:r>
            <a:r>
              <a:rPr lang="hu-HU" sz="2400" spc="3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2400" spc="-1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feddését,</a:t>
            </a:r>
            <a:r>
              <a:rPr lang="hu-HU" sz="2400" spc="2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2400" spc="-1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amit</a:t>
            </a:r>
            <a:r>
              <a:rPr lang="hu-HU" sz="2400" spc="3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24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a</a:t>
            </a:r>
            <a:r>
              <a:rPr lang="hu-HU" sz="2400" spc="3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2400" spc="-1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próféta</a:t>
            </a:r>
            <a:r>
              <a:rPr lang="hu-HU" sz="2400" spc="2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2400" spc="-1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közvetített.</a:t>
            </a:r>
            <a:r>
              <a:rPr lang="hu-HU" sz="2400" spc="3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2400" spc="-1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Ezeket </a:t>
            </a:r>
            <a:r>
              <a:rPr lang="hu-HU" sz="2400" spc="-1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kérdezték:</a:t>
            </a:r>
            <a:r>
              <a:rPr lang="hu-HU" sz="2400" spc="13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</a:p>
          <a:p>
            <a:r>
              <a:rPr lang="hu-HU" sz="2400" b="1" spc="-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„Miben</a:t>
            </a:r>
            <a:r>
              <a:rPr lang="hu-HU" sz="2400" b="1" spc="13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2400" b="1" spc="-1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térjünk</a:t>
            </a:r>
            <a:r>
              <a:rPr lang="hu-HU" sz="2400" b="1" spc="13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2400" b="1" spc="-1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meg?”</a:t>
            </a:r>
            <a:r>
              <a:rPr lang="hu-HU" sz="2400" b="1" spc="13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2400" b="1" spc="-1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„Mivel</a:t>
            </a:r>
            <a:r>
              <a:rPr lang="hu-HU" sz="2400" b="1" spc="13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2400" b="1" spc="-1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csalunk</a:t>
            </a:r>
            <a:r>
              <a:rPr lang="hu-HU" sz="2400" b="1" spc="7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2400" b="1" spc="-1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téged?”</a:t>
            </a:r>
            <a:r>
              <a:rPr lang="hu-HU" sz="2400" b="1" spc="7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„Mit</a:t>
            </a:r>
            <a:r>
              <a:rPr lang="hu-HU" sz="2400" b="1" spc="7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2400" b="1" spc="-1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szóltunk</a:t>
            </a:r>
            <a:r>
              <a:rPr lang="hu-HU" sz="2400" b="1" spc="7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2400" b="1" spc="-1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ellened?”</a:t>
            </a:r>
            <a:r>
              <a:rPr lang="hu-HU" sz="2400" b="1" spc="-1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(</a:t>
            </a:r>
            <a:r>
              <a:rPr lang="hu-HU" sz="2400" b="1" spc="-10" dirty="0" err="1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Mal</a:t>
            </a:r>
            <a:r>
              <a:rPr lang="hu-HU" sz="2400" b="1" spc="7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2400" b="1" spc="-25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3,7–8.13)</a:t>
            </a:r>
            <a:endParaRPr lang="hu-HU" sz="2400" b="1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Aldine721 BT"/>
            </a:endParaRPr>
          </a:p>
          <a:p>
            <a:r>
              <a:rPr lang="hu-HU" sz="2400" spc="-5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Párhuzam</a:t>
            </a:r>
            <a:r>
              <a:rPr lang="hu-HU" sz="2400" spc="18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okat fedezhetünk </a:t>
            </a:r>
            <a:r>
              <a:rPr lang="hu-HU" sz="2400" spc="18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fel</a:t>
            </a:r>
            <a:r>
              <a:rPr lang="hu-HU" sz="2400" spc="18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a </a:t>
            </a:r>
            <a:r>
              <a:rPr lang="hu-HU" sz="24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nekünk szóló </a:t>
            </a:r>
            <a:r>
              <a:rPr lang="hu-HU" sz="2400" spc="-1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üzenettel. Krisztus szerint mi sem tudjuk milyen</a:t>
            </a:r>
            <a:r>
              <a:rPr lang="hu-HU" sz="24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tragikus</a:t>
            </a:r>
            <a:r>
              <a:rPr lang="hu-HU" sz="2400" spc="135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állapotban</a:t>
            </a:r>
            <a:r>
              <a:rPr lang="hu-HU" sz="2400" spc="135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vagyunk</a:t>
            </a:r>
            <a:r>
              <a:rPr lang="hu-HU" sz="2400" spc="135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lelkileg.</a:t>
            </a:r>
            <a:r>
              <a:rPr lang="hu-HU" sz="2400" spc="135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(Jel</a:t>
            </a:r>
            <a:r>
              <a:rPr lang="hu-HU" sz="2400" b="1" spc="135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hu-HU" sz="2400" b="1" spc="-25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3,17)</a:t>
            </a:r>
            <a:r>
              <a:rPr lang="hu-HU" sz="2400" b="1" spc="135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</a:p>
          <a:p>
            <a:r>
              <a:rPr lang="hu-HU" sz="2400" spc="13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Eljutottunk már arra, hogy vizsgáljuk életünket? Krisztus világosságánál megláthatjuk, milyen állapotban vagyunk. Kiálthatunk hozzá segítségért.   </a:t>
            </a:r>
          </a:p>
          <a:p>
            <a:r>
              <a:rPr lang="hu-HU" sz="2400" b="1" spc="135" dirty="0">
                <a:solidFill>
                  <a:schemeClr val="tx1"/>
                </a:solidFill>
                <a:ea typeface="Times New Roman" panose="02020603050405020304" pitchFamily="18" charset="0"/>
              </a:rPr>
              <a:t>Aki hozzá fordul betegségében, azt kezébe veszi és meg tudja gyógyítani! </a:t>
            </a:r>
            <a:endParaRPr lang="hu-HU" sz="2400" b="1" spc="135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4027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DF94620-1964-4D56-AE7A-8CC7ADC0A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9128" y="212651"/>
            <a:ext cx="8911687" cy="1280890"/>
          </a:xfrm>
        </p:spPr>
        <p:txBody>
          <a:bodyPr/>
          <a:lstStyle/>
          <a:p>
            <a:pPr algn="ctr"/>
            <a:r>
              <a:rPr lang="hu-HU" dirty="0"/>
              <a:t>A prófécia első részlete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674C522-23DE-45FC-A84E-593FC6E6D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9069" y="853096"/>
            <a:ext cx="10621926" cy="5518298"/>
          </a:xfrm>
        </p:spPr>
        <p:txBody>
          <a:bodyPr>
            <a:normAutofit fontScale="92500" lnSpcReduction="10000"/>
          </a:bodyPr>
          <a:lstStyle/>
          <a:p>
            <a:r>
              <a:rPr lang="hu-HU" sz="2600" b="1" dirty="0">
                <a:solidFill>
                  <a:schemeClr val="tx1"/>
                </a:solidFill>
                <a:effectLst/>
              </a:rPr>
              <a:t>„Íme, elküldöm én az én követemet, és megtisztítja előttem az utat, és mindjárt eljön az ő templomába az Úr, akit ti kerestek, és a szövetségnek követe, akit ti kívántok; íme, eljön, azt mondja Seregeknek Ura.” (1. vers)</a:t>
            </a:r>
          </a:p>
          <a:p>
            <a:r>
              <a:rPr lang="hu-HU" sz="2600" dirty="0">
                <a:solidFill>
                  <a:schemeClr val="tx1"/>
                </a:solidFill>
              </a:rPr>
              <a:t>A királyok előtti útkészítés ebben a korban közismert volt, a kiépített utak hiányában. Elengedhetetlenül fontos volt, az uralkodó méltó fogadása miatt.</a:t>
            </a:r>
          </a:p>
          <a:p>
            <a:r>
              <a:rPr lang="hu-HU" sz="26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Jézus</a:t>
            </a:r>
            <a:r>
              <a:rPr lang="hu-HU" sz="2600" spc="8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6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azonosította</a:t>
            </a:r>
            <a:r>
              <a:rPr lang="hu-HU" sz="2600" spc="8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6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Keresztelő</a:t>
            </a:r>
            <a:r>
              <a:rPr lang="hu-HU" sz="2600" spc="8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600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Jánost</a:t>
            </a:r>
            <a:r>
              <a:rPr lang="hu-HU" sz="2600" spc="8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6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a próféciában</a:t>
            </a:r>
            <a:r>
              <a:rPr lang="hu-HU" sz="2600" spc="8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6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említett </a:t>
            </a:r>
            <a:r>
              <a:rPr lang="hu-HU" sz="2600" b="1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„követtel”:</a:t>
            </a:r>
          </a:p>
          <a:p>
            <a:r>
              <a:rPr lang="hu-HU" sz="2600" b="1" dirty="0">
                <a:solidFill>
                  <a:schemeClr val="tx1"/>
                </a:solidFill>
                <a:effectLst/>
              </a:rPr>
              <a:t>„Mert ő az, akiről meg van írva: Íme én elküldöm az én követemet a te orcád előtt, aki megkészíti </a:t>
            </a:r>
            <a:r>
              <a:rPr lang="hu-HU" sz="2600" b="1" dirty="0" err="1">
                <a:solidFill>
                  <a:schemeClr val="tx1"/>
                </a:solidFill>
                <a:effectLst/>
              </a:rPr>
              <a:t>előtted</a:t>
            </a:r>
            <a:r>
              <a:rPr lang="hu-HU" sz="2600" b="1" dirty="0">
                <a:solidFill>
                  <a:schemeClr val="tx1"/>
                </a:solidFill>
                <a:effectLst/>
              </a:rPr>
              <a:t> a te utadat. Bizony mondom nektek: az asszonyoktól szülöttek között nem támadott nagyobb Keresztelő Jánosnál.”</a:t>
            </a:r>
            <a:endParaRPr lang="hu-HU" sz="2600" b="1" spc="-15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r>
              <a:rPr lang="hu-HU" sz="2600" b="1" spc="-15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(</a:t>
            </a:r>
            <a:r>
              <a:rPr lang="hu-HU" sz="2600" b="1" spc="-30" dirty="0" err="1">
                <a:solidFill>
                  <a:schemeClr val="tx1"/>
                </a:solidFill>
                <a:ea typeface="Times New Roman" panose="02020603050405020304" pitchFamily="18" charset="0"/>
              </a:rPr>
              <a:t>Mt</a:t>
            </a:r>
            <a:r>
              <a:rPr lang="hu-HU" sz="2600" b="1" spc="85" dirty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  <a:r>
              <a:rPr lang="hu-HU" sz="2600" b="1" spc="-55" dirty="0">
                <a:solidFill>
                  <a:schemeClr val="tx1"/>
                </a:solidFill>
                <a:ea typeface="Times New Roman" panose="02020603050405020304" pitchFamily="18" charset="0"/>
              </a:rPr>
              <a:t>11,10-11</a:t>
            </a:r>
            <a:r>
              <a:rPr lang="hu-HU" sz="2600" b="1" spc="-55" dirty="0">
                <a:solidFill>
                  <a:srgbClr val="231F20"/>
                </a:solidFill>
                <a:ea typeface="Times New Roman" panose="02020603050405020304" pitchFamily="18" charset="0"/>
              </a:rPr>
              <a:t>)</a:t>
            </a:r>
          </a:p>
          <a:p>
            <a:endParaRPr lang="hu-HU" dirty="0">
              <a:solidFill>
                <a:schemeClr val="tx1"/>
              </a:solidFill>
            </a:endParaRPr>
          </a:p>
          <a:p>
            <a:endParaRPr lang="hu-HU" sz="1800" dirty="0">
              <a:solidFill>
                <a:schemeClr val="tx1"/>
              </a:solidFill>
              <a:effectLst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51027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6158F3A-672A-4732-88B4-6D1AE2B9C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9762" y="197036"/>
            <a:ext cx="8911687" cy="1280890"/>
          </a:xfrm>
        </p:spPr>
        <p:txBody>
          <a:bodyPr/>
          <a:lstStyle/>
          <a:p>
            <a:pPr algn="ctr"/>
            <a:r>
              <a:rPr lang="hu-HU" dirty="0"/>
              <a:t>Ki jön el az ő templomába?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DC8B25B-AA17-42B4-8FFA-F8DDB9A47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7415" y="1180214"/>
            <a:ext cx="9956864" cy="5347697"/>
          </a:xfrm>
        </p:spPr>
        <p:txBody>
          <a:bodyPr>
            <a:noAutofit/>
          </a:bodyPr>
          <a:lstStyle/>
          <a:p>
            <a:r>
              <a:rPr lang="hu-HU" sz="2400" spc="110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A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Seregek</a:t>
            </a:r>
            <a:r>
              <a:rPr lang="hu-HU" sz="2400" spc="1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Ura szólal meg </a:t>
            </a:r>
            <a:r>
              <a:rPr lang="hu-HU" sz="2400" b="1" spc="-10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(1.vers vége) </a:t>
            </a:r>
            <a:r>
              <a:rPr lang="hu-HU" sz="2400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és küldi</a:t>
            </a:r>
            <a:r>
              <a:rPr lang="hu-HU" sz="2400" spc="15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maga</a:t>
            </a:r>
            <a:r>
              <a:rPr lang="hu-HU" sz="2400" spc="1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előtt</a:t>
            </a:r>
            <a:r>
              <a:rPr lang="hu-HU" sz="2400" spc="1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az</a:t>
            </a:r>
            <a:r>
              <a:rPr lang="hu-HU" sz="2400" spc="1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út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készítőt. Ezután</a:t>
            </a:r>
            <a:r>
              <a:rPr lang="hu-HU" sz="24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„Mindjárt</a:t>
            </a:r>
            <a:r>
              <a:rPr lang="hu-HU" sz="24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eljön az ő</a:t>
            </a:r>
            <a:r>
              <a:rPr lang="hu-HU" sz="24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templomába</a:t>
            </a:r>
            <a:r>
              <a:rPr lang="hu-HU" sz="2400" b="1" spc="19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az</a:t>
            </a:r>
            <a:r>
              <a:rPr lang="hu-HU" sz="2400" b="1" spc="8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4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Úr.”</a:t>
            </a:r>
            <a:r>
              <a:rPr lang="hu-HU" sz="2400" b="1" spc="9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</a:p>
          <a:p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A</a:t>
            </a:r>
            <a:r>
              <a:rPr lang="hu-HU" sz="2400" spc="4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Seregek</a:t>
            </a:r>
            <a:r>
              <a:rPr lang="hu-HU" sz="2400" spc="3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Ura</a:t>
            </a:r>
            <a:r>
              <a:rPr lang="hu-HU" sz="2400" spc="4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egyrészt</a:t>
            </a:r>
            <a:r>
              <a:rPr lang="hu-HU" sz="2400" spc="3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azt</a:t>
            </a:r>
            <a:r>
              <a:rPr lang="hu-HU" sz="2400" spc="3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2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mondja,</a:t>
            </a:r>
            <a:r>
              <a:rPr lang="hu-HU" sz="2400" spc="4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hogy</a:t>
            </a:r>
            <a:r>
              <a:rPr lang="hu-HU" sz="2400" spc="23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Ő</a:t>
            </a:r>
            <a:r>
              <a:rPr lang="hu-HU" sz="2400" spc="4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maga</a:t>
            </a:r>
            <a:r>
              <a:rPr lang="hu-HU" sz="2400" spc="4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jön,</a:t>
            </a:r>
            <a:r>
              <a:rPr lang="hu-HU" sz="2400" spc="4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majd</a:t>
            </a:r>
            <a:r>
              <a:rPr lang="hu-HU" sz="2400" spc="4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pedig</a:t>
            </a:r>
            <a:r>
              <a:rPr lang="hu-HU" sz="2400" spc="4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azt,</a:t>
            </a:r>
            <a:r>
              <a:rPr lang="hu-HU" sz="2400" spc="4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hogy</a:t>
            </a:r>
            <a:r>
              <a:rPr lang="hu-HU" sz="2400" spc="4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„az</a:t>
            </a:r>
            <a:r>
              <a:rPr lang="hu-HU" sz="2400" b="1" spc="4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Úr</a:t>
            </a:r>
            <a:r>
              <a:rPr lang="hu-HU" sz="2400" b="1" spc="4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2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jön”.</a:t>
            </a:r>
            <a:r>
              <a:rPr lang="hu-HU" sz="2400" b="1" spc="4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</a:p>
          <a:p>
            <a:r>
              <a:rPr lang="hu-HU" sz="2400" spc="40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A</a:t>
            </a:r>
            <a:r>
              <a:rPr lang="hu-HU" sz="2400" spc="4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prófécia</a:t>
            </a:r>
            <a:r>
              <a:rPr lang="hu-HU" sz="2400" spc="4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nyilvánvalóvá</a:t>
            </a:r>
            <a:r>
              <a:rPr lang="hu-HU" sz="2400" spc="5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teszi,</a:t>
            </a:r>
            <a:r>
              <a:rPr lang="hu-HU" sz="2400" spc="4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hogy</a:t>
            </a:r>
            <a:r>
              <a:rPr lang="hu-HU" sz="2400" spc="5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a</a:t>
            </a:r>
            <a:r>
              <a:rPr lang="hu-HU" sz="2400" spc="5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hamarosan</a:t>
            </a:r>
            <a:r>
              <a:rPr lang="hu-HU" sz="2400" spc="4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meg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érkezik</a:t>
            </a:r>
            <a:endParaRPr lang="hu-HU" sz="2400" spc="-20" dirty="0">
              <a:solidFill>
                <a:schemeClr val="tx1"/>
              </a:solidFill>
              <a:effectLst/>
              <a:ea typeface="Times New Roman" panose="02020603050405020304" pitchFamily="18" charset="0"/>
              <a:cs typeface="Aldine721 BT"/>
            </a:endParaRPr>
          </a:p>
          <a:p>
            <a:pPr marL="71120" indent="0" algn="just" eaLnBrk="0" hangingPunct="0">
              <a:lnSpc>
                <a:spcPct val="108000"/>
              </a:lnSpc>
              <a:buNone/>
            </a:pPr>
            <a:r>
              <a:rPr lang="hu-HU" sz="2400" b="1" spc="6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„</a:t>
            </a:r>
            <a:r>
              <a:rPr lang="hu-HU" sz="24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a</a:t>
            </a:r>
            <a:r>
              <a:rPr lang="hu-HU" sz="2400" b="1" spc="5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szövetség</a:t>
            </a:r>
            <a:r>
              <a:rPr lang="hu-HU" sz="2400" b="1" spc="5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követe”,</a:t>
            </a:r>
            <a:r>
              <a:rPr lang="hu-HU" sz="2400" b="1" spc="5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akit</a:t>
            </a:r>
            <a:r>
              <a:rPr lang="hu-HU" sz="2400" b="1" spc="6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ti</a:t>
            </a:r>
            <a:r>
              <a:rPr lang="hu-HU" sz="2400" b="1" spc="5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kívántok.”</a:t>
            </a:r>
            <a:r>
              <a:rPr lang="hu-HU" sz="2400" b="1" spc="23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</a:p>
          <a:p>
            <a:pPr marL="71120" indent="185420" algn="just" eaLnBrk="0" hangingPunct="0">
              <a:lnSpc>
                <a:spcPct val="108000"/>
              </a:lnSpc>
            </a:pPr>
            <a:r>
              <a:rPr lang="hu-HU" sz="2400" spc="-10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20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„…akit</a:t>
            </a:r>
            <a:r>
              <a:rPr lang="hu-HU" sz="2400" b="1" spc="55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ti</a:t>
            </a:r>
            <a:r>
              <a:rPr lang="hu-HU" sz="2400" b="1" spc="55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kerestek”</a:t>
            </a:r>
            <a:r>
              <a:rPr lang="hu-HU" sz="2400" spc="17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ígéret</a:t>
            </a:r>
            <a:r>
              <a:rPr lang="hu-HU" sz="2400" spc="18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a</a:t>
            </a:r>
            <a:r>
              <a:rPr lang="hu-HU" sz="2400" spc="17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2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hívő</a:t>
            </a:r>
            <a:r>
              <a:rPr lang="hu-HU" sz="2400" spc="17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maradéknak</a:t>
            </a:r>
            <a:r>
              <a:rPr lang="hu-HU" sz="2400" spc="22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szólt. Voltak akik</a:t>
            </a:r>
            <a:r>
              <a:rPr lang="hu-HU" sz="2400" spc="2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„kívánták”</a:t>
            </a:r>
            <a:r>
              <a:rPr lang="hu-HU" sz="2400" b="1" spc="2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a</a:t>
            </a:r>
            <a:r>
              <a:rPr lang="hu-HU" sz="2400" spc="2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Messiás</a:t>
            </a:r>
            <a:r>
              <a:rPr lang="hu-HU" sz="2400" spc="2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megjelenését,</a:t>
            </a:r>
            <a:r>
              <a:rPr lang="hu-HU" sz="2400" spc="2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és</a:t>
            </a:r>
            <a:r>
              <a:rPr lang="hu-HU" sz="2400" spc="2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kutatták</a:t>
            </a:r>
            <a:r>
              <a:rPr lang="hu-HU" sz="2400" spc="2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az</a:t>
            </a:r>
            <a:r>
              <a:rPr lang="hu-HU" sz="2400" spc="3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Írásokban,</a:t>
            </a:r>
            <a:r>
              <a:rPr lang="hu-HU" sz="2400" spc="3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hogy</a:t>
            </a:r>
            <a:r>
              <a:rPr lang="hu-HU" sz="2400" spc="3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vajon</a:t>
            </a:r>
            <a:r>
              <a:rPr lang="hu-HU" sz="2400" spc="3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mikor</a:t>
            </a:r>
            <a:r>
              <a:rPr lang="hu-HU" sz="2400" spc="2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érkezik,</a:t>
            </a:r>
            <a:r>
              <a:rPr lang="hu-HU" sz="2400" spc="3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és</a:t>
            </a:r>
            <a:r>
              <a:rPr lang="hu-HU" sz="2400" spc="3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hogyan</a:t>
            </a:r>
            <a:r>
              <a:rPr lang="hu-HU" sz="2400" spc="20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ismerhetik</a:t>
            </a:r>
            <a:r>
              <a:rPr lang="hu-HU" sz="2400" spc="4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fel</a:t>
            </a:r>
            <a:r>
              <a:rPr lang="hu-HU" sz="2400" spc="5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őt.</a:t>
            </a:r>
            <a:r>
              <a:rPr lang="hu-HU" sz="2400" spc="4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</a:p>
          <a:p>
            <a:pPr marL="71120" indent="185420" algn="just" eaLnBrk="0" hangingPunct="0">
              <a:lnSpc>
                <a:spcPct val="108000"/>
              </a:lnSpc>
            </a:pPr>
            <a:r>
              <a:rPr lang="hu-HU" sz="2400" spc="-10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A</a:t>
            </a:r>
            <a:r>
              <a:rPr lang="hu-HU" sz="2400" spc="25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5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mindjártnak</a:t>
            </a:r>
            <a:r>
              <a:rPr lang="hu-HU" sz="2400" b="1" spc="265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szó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elsődleges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jelentése:</a:t>
            </a:r>
            <a:r>
              <a:rPr lang="hu-HU" sz="2400" spc="19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hirtelen,</a:t>
            </a:r>
            <a:r>
              <a:rPr lang="hu-HU" sz="2400" b="1" spc="2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meglepetés-szerűen,</a:t>
            </a:r>
            <a:r>
              <a:rPr lang="hu-HU" sz="2400" b="1" spc="2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2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3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vagyis 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ami</a:t>
            </a:r>
            <a:r>
              <a:rPr lang="hu-HU" sz="2400" spc="18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hirtelen</a:t>
            </a:r>
            <a:r>
              <a:rPr lang="hu-HU" sz="2400" spc="12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jön,</a:t>
            </a:r>
            <a:r>
              <a:rPr lang="hu-HU" sz="2400" spc="12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az</a:t>
            </a:r>
            <a:r>
              <a:rPr lang="hu-HU" sz="2400" spc="12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mindjárt</a:t>
            </a:r>
            <a:r>
              <a:rPr lang="hu-HU" sz="2400" spc="12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itt</a:t>
            </a:r>
            <a:r>
              <a:rPr lang="hu-HU" sz="2400" spc="12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van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.</a:t>
            </a:r>
            <a:endParaRPr lang="hu-HU" sz="24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Aldine721 BT"/>
            </a:endParaRPr>
          </a:p>
          <a:p>
            <a:pPr marL="71120" indent="185420" algn="just" eaLnBrk="0" hangingPunct="0">
              <a:lnSpc>
                <a:spcPct val="108000"/>
              </a:lnSpc>
            </a:pPr>
            <a:endParaRPr lang="hu-HU" sz="2400" spc="45" dirty="0">
              <a:solidFill>
                <a:srgbClr val="231F20"/>
              </a:solidFill>
              <a:effectLst/>
              <a:ea typeface="Times New Roman" panose="02020603050405020304" pitchFamily="18" charset="0"/>
              <a:cs typeface="Aldine721 BT"/>
            </a:endParaRPr>
          </a:p>
          <a:p>
            <a:pPr marL="0" indent="0">
              <a:buNone/>
            </a:pPr>
            <a:endParaRPr lang="hu-HU" sz="2400" dirty="0">
              <a:effectLst/>
              <a:ea typeface="Times New Roman" panose="02020603050405020304" pitchFamily="18" charset="0"/>
              <a:cs typeface="Aldine721 BT"/>
            </a:endParaRPr>
          </a:p>
          <a:p>
            <a:pPr marL="267970" marR="26670" eaLnBrk="0" hangingPunct="0"/>
            <a:endParaRPr lang="hu-HU" sz="2400" b="1" dirty="0"/>
          </a:p>
          <a:p>
            <a:pPr marL="267970" marR="26670" eaLnBrk="0" hangingPunct="0"/>
            <a:endParaRPr lang="hu-HU" sz="2400" b="1" dirty="0">
              <a:solidFill>
                <a:schemeClr val="tx1"/>
              </a:solidFill>
              <a:ea typeface="Times New Roman" panose="02020603050405020304" pitchFamily="18" charset="0"/>
              <a:cs typeface="Aldine721 BT"/>
            </a:endParaRPr>
          </a:p>
          <a:p>
            <a:pPr marL="267970" marR="26670" eaLnBrk="0" hangingPunct="0">
              <a:spcAft>
                <a:spcPts val="0"/>
              </a:spcAft>
            </a:pPr>
            <a:endParaRPr lang="hu-HU" sz="2400" b="1" spc="-15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988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60D2C34-8E29-4219-82E7-042397B21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707" y="145645"/>
            <a:ext cx="11111023" cy="1280890"/>
          </a:xfrm>
        </p:spPr>
        <p:txBody>
          <a:bodyPr/>
          <a:lstStyle/>
          <a:p>
            <a:pPr algn="ctr"/>
            <a:r>
              <a:rPr lang="hu-HU" dirty="0"/>
              <a:t>Kettős prófécia Jézus eljöveteléről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991061C-6EC6-433C-927C-63A1CDEB7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2913" y="910856"/>
            <a:ext cx="9730379" cy="5606902"/>
          </a:xfrm>
        </p:spPr>
        <p:txBody>
          <a:bodyPr>
            <a:normAutofit lnSpcReduction="10000"/>
          </a:bodyPr>
          <a:lstStyle/>
          <a:p>
            <a:r>
              <a:rPr lang="hu-HU" sz="2400" b="1" dirty="0">
                <a:solidFill>
                  <a:schemeClr val="tx1"/>
                </a:solidFill>
                <a:effectLst/>
              </a:rPr>
              <a:t>„De kicsoda szenvedheti el az ő eljövetelének napját? És kicsoda áll meg az ő megjelenésekor? Hiszen olyan ő, mint az ötvösnek tüze, és a ruhamosóknak lúgja! </a:t>
            </a:r>
          </a:p>
          <a:p>
            <a:r>
              <a:rPr lang="hu-HU" sz="2400" b="1" dirty="0">
                <a:solidFill>
                  <a:schemeClr val="tx1"/>
                </a:solidFill>
                <a:effectLst/>
              </a:rPr>
              <a:t>És ül mint ötvös vagy ezüsttisztogató és megtisztítja Lévi fiait és fényessé teszi őket, mint az aranyat és ezüstöt; és igazsággal visznek ételáldozatot az Úrnak</a:t>
            </a:r>
          </a:p>
          <a:p>
            <a:r>
              <a:rPr lang="hu-HU" sz="2400" b="1" dirty="0">
                <a:solidFill>
                  <a:schemeClr val="tx1"/>
                </a:solidFill>
                <a:effectLst/>
              </a:rPr>
              <a:t>És kedves lesz az Úrnak a Júda és Jeruzsálem ételáldozata, mint a régi napokban és előbbi esztendőkben.”  (</a:t>
            </a:r>
            <a:r>
              <a:rPr lang="hu-HU" sz="2400" b="1" dirty="0" err="1">
                <a:solidFill>
                  <a:schemeClr val="tx1"/>
                </a:solidFill>
                <a:effectLst/>
              </a:rPr>
              <a:t>Mal</a:t>
            </a:r>
            <a:r>
              <a:rPr lang="hu-HU" sz="2400" b="1" dirty="0">
                <a:solidFill>
                  <a:schemeClr val="tx1"/>
                </a:solidFill>
                <a:effectLst/>
              </a:rPr>
              <a:t> 3,2-4)</a:t>
            </a:r>
          </a:p>
          <a:p>
            <a:r>
              <a:rPr lang="hu-HU" sz="2400" spc="-5" dirty="0">
                <a:solidFill>
                  <a:schemeClr val="tx1"/>
                </a:solidFill>
                <a:ea typeface="Times New Roman" panose="02020603050405020304" pitchFamily="18" charset="0"/>
              </a:rPr>
              <a:t>Itt válik</a:t>
            </a:r>
            <a:r>
              <a:rPr lang="hu-HU" sz="2400" spc="27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kettős</a:t>
            </a:r>
            <a:r>
              <a:rPr lang="hu-HU" sz="2400" spc="27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jelentésűvé</a:t>
            </a:r>
            <a:r>
              <a:rPr lang="hu-HU" sz="2400" spc="27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</a:t>
            </a:r>
            <a:r>
              <a:rPr lang="hu-HU" sz="2400" spc="270" dirty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prófécia. Nemcsak</a:t>
            </a:r>
            <a:r>
              <a:rPr lang="hu-HU" sz="2400" spc="1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</a:t>
            </a:r>
            <a:r>
              <a:rPr lang="hu-HU" sz="2400" spc="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Messiás</a:t>
            </a:r>
            <a:r>
              <a:rPr lang="hu-HU" sz="2400" spc="1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első</a:t>
            </a:r>
            <a:r>
              <a:rPr lang="hu-HU" sz="2400" spc="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eljövetelére,</a:t>
            </a:r>
            <a:r>
              <a:rPr lang="hu-HU" sz="2400" spc="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hanem</a:t>
            </a:r>
            <a:r>
              <a:rPr lang="hu-HU" sz="2400" spc="1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dicsőséges</a:t>
            </a:r>
            <a:r>
              <a:rPr lang="hu-HU" sz="2400" spc="1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visszatérésére</a:t>
            </a:r>
            <a:r>
              <a:rPr lang="hu-HU" sz="2400" spc="10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is</a:t>
            </a:r>
            <a:r>
              <a:rPr lang="hu-HU" sz="2400" spc="10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vonatkozik.</a:t>
            </a:r>
            <a:r>
              <a:rPr lang="hu-HU" sz="2400" spc="1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</a:p>
          <a:p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Jézus</a:t>
            </a:r>
            <a:r>
              <a:rPr lang="hu-HU" sz="2400" spc="23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első</a:t>
            </a:r>
            <a:r>
              <a:rPr lang="hu-HU" sz="2400" spc="23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spc="-2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eljövetelére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semmiképpen</a:t>
            </a:r>
            <a:r>
              <a:rPr lang="hu-HU" sz="2400" spc="28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nem</a:t>
            </a:r>
            <a:r>
              <a:rPr lang="hu-HU" sz="2400" spc="10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illik</a:t>
            </a:r>
            <a:r>
              <a:rPr lang="hu-HU" sz="2400" spc="10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rá</a:t>
            </a:r>
            <a:r>
              <a:rPr lang="hu-HU" sz="2400" spc="1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spc="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az,</a:t>
            </a:r>
            <a:r>
              <a:rPr lang="hu-HU" sz="2400" spc="10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hogy</a:t>
            </a:r>
            <a:r>
              <a:rPr lang="hu-HU" sz="2400" spc="1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olyan</a:t>
            </a:r>
            <a:r>
              <a:rPr lang="hu-HU" sz="2400" spc="1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lett</a:t>
            </a:r>
            <a:r>
              <a:rPr lang="hu-HU" sz="2400" spc="1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volna,</a:t>
            </a:r>
            <a:r>
              <a:rPr lang="hu-HU" sz="2400" spc="1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„mint</a:t>
            </a:r>
            <a:r>
              <a:rPr lang="hu-HU" sz="2400" b="1" spc="1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az</a:t>
            </a:r>
            <a:r>
              <a:rPr lang="hu-HU" sz="2400" b="1" spc="1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ötvös</a:t>
            </a:r>
            <a:r>
              <a:rPr lang="hu-HU" sz="2400" b="1" spc="1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tüze</a:t>
            </a:r>
            <a:r>
              <a:rPr lang="hu-HU" sz="2400" b="1" spc="1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és</a:t>
            </a:r>
            <a:r>
              <a:rPr lang="hu-HU" sz="2400" b="1" spc="14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</a:t>
            </a:r>
            <a:r>
              <a:rPr lang="hu-HU" sz="2400" b="1" spc="14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ruhamosók</a:t>
            </a:r>
            <a:r>
              <a:rPr lang="hu-HU" sz="2400" b="1" spc="15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lúgja”.</a:t>
            </a:r>
            <a:r>
              <a:rPr lang="hu-HU" sz="2400" b="1" spc="14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Annál</a:t>
            </a:r>
            <a:r>
              <a:rPr lang="hu-HU" sz="2400" spc="15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inkább</a:t>
            </a:r>
            <a:r>
              <a:rPr lang="hu-HU" sz="2400" spc="15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érvényesek</a:t>
            </a:r>
            <a:r>
              <a:rPr lang="hu-HU" sz="2400" spc="14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viszont</a:t>
            </a:r>
            <a:r>
              <a:rPr lang="hu-HU" sz="2400" spc="15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</a:t>
            </a:r>
            <a:r>
              <a:rPr lang="hu-HU" sz="2400" spc="15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ha</a:t>
            </a:r>
            <a:r>
              <a:rPr lang="hu-HU" sz="2400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sonlatok</a:t>
            </a:r>
            <a:r>
              <a:rPr lang="hu-HU" sz="2400" spc="11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második</a:t>
            </a:r>
            <a:r>
              <a:rPr lang="hu-HU" sz="2400" spc="11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spc="-2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eljövetelére</a:t>
            </a:r>
            <a:r>
              <a:rPr lang="hu-HU" sz="2400" spc="115" dirty="0">
                <a:solidFill>
                  <a:schemeClr val="tx1"/>
                </a:solidFill>
                <a:ea typeface="Times New Roman" panose="02020603050405020304" pitchFamily="18" charset="0"/>
              </a:rPr>
              <a:t>.</a:t>
            </a:r>
            <a:endParaRPr lang="hu-HU" sz="2400" b="1" u="sng" dirty="0">
              <a:solidFill>
                <a:schemeClr val="tx1"/>
              </a:solidFill>
            </a:endParaRPr>
          </a:p>
          <a:p>
            <a:endParaRPr lang="hu-HU" sz="1800" b="1" u="sng" dirty="0">
              <a:solidFill>
                <a:schemeClr val="tx1"/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87529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6D4882A-E617-41F7-8F52-F28AEF506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8104" y="214535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hu-HU" spc="-5" dirty="0">
                <a:solidFill>
                  <a:srgbClr val="231F20"/>
                </a:solidFill>
                <a:cs typeface="Aldine721 BT"/>
              </a:rPr>
              <a:t>Szükséges</a:t>
            </a:r>
            <a:r>
              <a:rPr lang="hu-HU" spc="105" dirty="0">
                <a:solidFill>
                  <a:srgbClr val="231F20"/>
                </a:solidFill>
                <a:effectLst/>
                <a:cs typeface="Aldine721 BT"/>
              </a:rPr>
              <a:t> </a:t>
            </a:r>
            <a:r>
              <a:rPr lang="hu-HU" spc="-15" dirty="0">
                <a:solidFill>
                  <a:srgbClr val="231F20"/>
                </a:solidFill>
                <a:effectLst/>
                <a:cs typeface="Aldine721 BT"/>
              </a:rPr>
              <a:t>„útkészítés”</a:t>
            </a:r>
            <a:r>
              <a:rPr lang="hu-HU" spc="185" dirty="0">
                <a:solidFill>
                  <a:srgbClr val="231F20"/>
                </a:solidFill>
                <a:effectLst/>
                <a:cs typeface="Aldine721 BT"/>
              </a:rPr>
              <a:t> </a:t>
            </a:r>
            <a:r>
              <a:rPr lang="hu-HU" dirty="0">
                <a:solidFill>
                  <a:srgbClr val="231F20"/>
                </a:solidFill>
                <a:effectLst/>
                <a:cs typeface="Aldine721 BT"/>
              </a:rPr>
              <a:t>a</a:t>
            </a:r>
            <a:r>
              <a:rPr lang="hu-HU" spc="100" dirty="0">
                <a:solidFill>
                  <a:srgbClr val="231F20"/>
                </a:solidFill>
                <a:effectLst/>
                <a:cs typeface="Aldine721 BT"/>
              </a:rPr>
              <a:t> </a:t>
            </a:r>
            <a:r>
              <a:rPr lang="hu-HU" spc="-10" dirty="0">
                <a:solidFill>
                  <a:srgbClr val="231F20"/>
                </a:solidFill>
                <a:effectLst/>
                <a:cs typeface="Aldine721 BT"/>
              </a:rPr>
              <a:t>Messiás</a:t>
            </a:r>
            <a:r>
              <a:rPr lang="hu-HU" spc="105" dirty="0">
                <a:solidFill>
                  <a:srgbClr val="231F20"/>
                </a:solidFill>
                <a:effectLst/>
                <a:cs typeface="Aldine721 BT"/>
              </a:rPr>
              <a:t> </a:t>
            </a:r>
            <a:r>
              <a:rPr lang="hu-HU" dirty="0">
                <a:solidFill>
                  <a:srgbClr val="231F20"/>
                </a:solidFill>
                <a:effectLst/>
                <a:cs typeface="Aldine721 BT"/>
              </a:rPr>
              <a:t>második</a:t>
            </a:r>
            <a:r>
              <a:rPr lang="hu-HU" spc="100" dirty="0">
                <a:solidFill>
                  <a:srgbClr val="231F20"/>
                </a:solidFill>
                <a:effectLst/>
                <a:cs typeface="Aldine721 BT"/>
              </a:rPr>
              <a:t> </a:t>
            </a:r>
            <a:r>
              <a:rPr lang="hu-HU" spc="-20" dirty="0">
                <a:solidFill>
                  <a:srgbClr val="231F20"/>
                </a:solidFill>
                <a:effectLst/>
                <a:cs typeface="Aldine721 BT"/>
              </a:rPr>
              <a:t>eljövetele</a:t>
            </a:r>
            <a:r>
              <a:rPr lang="hu-HU" spc="105" dirty="0">
                <a:solidFill>
                  <a:srgbClr val="231F20"/>
                </a:solidFill>
                <a:effectLst/>
                <a:cs typeface="Aldine721 BT"/>
              </a:rPr>
              <a:t> </a:t>
            </a:r>
            <a:r>
              <a:rPr lang="hu-HU" spc="-10" dirty="0">
                <a:solidFill>
                  <a:srgbClr val="231F20"/>
                </a:solidFill>
                <a:effectLst/>
                <a:cs typeface="Aldine721 BT"/>
              </a:rPr>
              <a:t>előtt?</a:t>
            </a:r>
            <a:br>
              <a:rPr lang="hu-HU" sz="1800" b="1" dirty="0">
                <a:effectLst/>
                <a:latin typeface="Aldine721 BT"/>
                <a:cs typeface="Aldine721 BT"/>
              </a:rPr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996726B-3E8B-4510-9C59-4B6B5B32F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6451" y="1238250"/>
            <a:ext cx="9566200" cy="5492159"/>
          </a:xfrm>
        </p:spPr>
        <p:txBody>
          <a:bodyPr>
            <a:normAutofit/>
          </a:bodyPr>
          <a:lstStyle/>
          <a:p>
            <a:r>
              <a:rPr lang="hu-HU" sz="2400" spc="-25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A prófécia első része</a:t>
            </a:r>
            <a:r>
              <a:rPr lang="hu-HU" sz="2400" spc="165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 is </a:t>
            </a:r>
            <a:r>
              <a:rPr lang="hu-HU" sz="2400" spc="-15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vonatkozik Jézus</a:t>
            </a:r>
            <a:r>
              <a:rPr lang="hu-HU" sz="2400" spc="160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második</a:t>
            </a:r>
            <a:r>
              <a:rPr lang="hu-HU" sz="2400" spc="165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20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eljövetelére</a:t>
            </a:r>
            <a:r>
              <a:rPr lang="hu-HU" sz="2400" spc="160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 is</a:t>
            </a:r>
            <a:r>
              <a:rPr lang="hu-HU" sz="2400" spc="-15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.</a:t>
            </a:r>
            <a:endParaRPr lang="hu-HU" sz="2400" dirty="0">
              <a:solidFill>
                <a:schemeClr val="tx1"/>
              </a:solidFill>
              <a:ea typeface="Times New Roman" panose="02020603050405020304" pitchFamily="18" charset="0"/>
              <a:cs typeface="Aldine721 BT"/>
            </a:endParaRPr>
          </a:p>
          <a:p>
            <a:r>
              <a:rPr lang="hu-HU" sz="2400" b="1" dirty="0">
                <a:solidFill>
                  <a:schemeClr val="tx1"/>
                </a:solidFill>
                <a:effectLst/>
              </a:rPr>
              <a:t>„Íme, elküldöm én az én követemet, és megtisztítja előttem az utat, és mindjárt eljön az ő templomába az Úr, akit ti kerestek, és a szövetségnek követe, akit ti kívántok; íme, eljön, azt mondja a Seregeknek Ura.”</a:t>
            </a:r>
          </a:p>
          <a:p>
            <a:r>
              <a:rPr lang="hu-HU" sz="2400" spc="18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Jézus földreérkezésekor</a:t>
            </a:r>
            <a:r>
              <a:rPr lang="hu-HU" sz="2400" spc="27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az</a:t>
            </a:r>
            <a:r>
              <a:rPr lang="hu-HU" sz="2400" spc="25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ószövetségi</a:t>
            </a:r>
            <a:r>
              <a:rPr lang="hu-HU" sz="2400" spc="25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választott</a:t>
            </a:r>
            <a:r>
              <a:rPr lang="hu-HU" sz="2400" spc="25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népet</a:t>
            </a:r>
            <a:r>
              <a:rPr lang="hu-HU" sz="2400" spc="26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kellett</a:t>
            </a:r>
            <a:r>
              <a:rPr lang="hu-HU" sz="2400" spc="25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előkészíteni</a:t>
            </a:r>
            <a:r>
              <a:rPr lang="hu-HU" sz="2400" spc="25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a</a:t>
            </a:r>
            <a:r>
              <a:rPr lang="hu-HU" sz="2400" spc="25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Messiás</a:t>
            </a:r>
            <a:r>
              <a:rPr lang="hu-HU" sz="2400" spc="18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érkezésére.</a:t>
            </a:r>
            <a:r>
              <a:rPr lang="hu-HU" sz="2400" spc="18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Ezt</a:t>
            </a:r>
            <a:r>
              <a:rPr lang="hu-HU" sz="2400" spc="18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a</a:t>
            </a:r>
            <a:r>
              <a:rPr lang="hu-HU" sz="2400" spc="18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küldetést</a:t>
            </a:r>
            <a:r>
              <a:rPr lang="hu-HU" sz="2400" spc="18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egy</a:t>
            </a:r>
            <a:r>
              <a:rPr lang="hu-HU" sz="2400" spc="18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próféta</a:t>
            </a:r>
            <a:r>
              <a:rPr lang="hu-HU" sz="2400" spc="10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betölthette.</a:t>
            </a:r>
            <a:r>
              <a:rPr lang="hu-HU" sz="2400" spc="1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</a:p>
          <a:p>
            <a:r>
              <a:rPr lang="hu-HU" sz="2400" spc="110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Krisztus</a:t>
            </a:r>
            <a:r>
              <a:rPr lang="hu-HU" sz="2400" spc="1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második</a:t>
            </a:r>
            <a:r>
              <a:rPr lang="hu-HU" sz="2400" spc="1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2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adventje</a:t>
            </a:r>
            <a:r>
              <a:rPr lang="hu-HU" sz="2400" spc="1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minden</a:t>
            </a:r>
            <a:r>
              <a:rPr lang="hu-HU" sz="2400" spc="3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népet</a:t>
            </a:r>
            <a:r>
              <a:rPr lang="hu-HU" sz="2400" spc="4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érint,</a:t>
            </a:r>
            <a:r>
              <a:rPr lang="hu-HU" sz="2400" spc="4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„minden</a:t>
            </a:r>
            <a:r>
              <a:rPr lang="hu-HU" sz="2400" b="1" spc="3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szem</a:t>
            </a:r>
            <a:r>
              <a:rPr lang="hu-HU" sz="2400" b="1" spc="4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meg</a:t>
            </a:r>
            <a:r>
              <a:rPr lang="hu-HU" sz="2400" b="1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látja</a:t>
            </a:r>
            <a:r>
              <a:rPr lang="hu-HU" sz="2400" b="1" spc="6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őt”,</a:t>
            </a:r>
            <a:r>
              <a:rPr lang="hu-HU" sz="2400" b="1" spc="7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(Jel</a:t>
            </a:r>
            <a:r>
              <a:rPr lang="hu-HU" sz="2400" b="1" spc="70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 </a:t>
            </a:r>
            <a:r>
              <a:rPr lang="hu-HU" sz="2400" b="1" spc="-20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1,7) </a:t>
            </a:r>
            <a:r>
              <a:rPr lang="hu-HU" sz="2400" spc="-20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ezért az Úr egy népet készít fel erre a szolgálatra.</a:t>
            </a:r>
            <a:r>
              <a:rPr lang="hu-HU" sz="2400" b="1" spc="-20" dirty="0">
                <a:solidFill>
                  <a:schemeClr val="tx1"/>
                </a:solidFill>
                <a:ea typeface="Times New Roman" panose="02020603050405020304" pitchFamily="18" charset="0"/>
                <a:cs typeface="Aldine721 BT"/>
              </a:rPr>
              <a:t> </a:t>
            </a:r>
            <a:endParaRPr lang="hu-HU" sz="2400" spc="-5" dirty="0">
              <a:solidFill>
                <a:schemeClr val="tx1"/>
              </a:solidFill>
              <a:effectLst/>
              <a:ea typeface="Times New Roman" panose="02020603050405020304" pitchFamily="18" charset="0"/>
              <a:cs typeface="Aldine721 BT"/>
            </a:endParaRPr>
          </a:p>
          <a:p>
            <a:endParaRPr lang="hu-HU" sz="1800" b="1" dirty="0">
              <a:solidFill>
                <a:schemeClr val="tx1"/>
              </a:solidFill>
              <a:effectLst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96753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6C0DDA9-BACE-483C-9F0C-56E4B5463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6200" y="295701"/>
            <a:ext cx="8911687" cy="1280890"/>
          </a:xfrm>
        </p:spPr>
        <p:txBody>
          <a:bodyPr/>
          <a:lstStyle/>
          <a:p>
            <a:pPr algn="ctr"/>
            <a:r>
              <a:rPr lang="hu-HU" dirty="0">
                <a:solidFill>
                  <a:schemeClr val="tx1"/>
                </a:solidFill>
              </a:rPr>
              <a:t>A kettős prófécia bátorító üzenete számunkra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9359BCF-9370-442B-AA0F-C525C3F90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7023" y="1743739"/>
            <a:ext cx="9537589" cy="4178115"/>
          </a:xfrm>
        </p:spPr>
        <p:txBody>
          <a:bodyPr>
            <a:normAutofit fontScale="92500"/>
          </a:bodyPr>
          <a:lstStyle/>
          <a:p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Az </a:t>
            </a:r>
            <a:r>
              <a:rPr lang="hu-HU" sz="2400" spc="-2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Úr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kegyelmes volt, és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ígéretet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küldött</a:t>
            </a:r>
            <a:r>
              <a:rPr lang="hu-HU" sz="2400" spc="12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</a:t>
            </a:r>
            <a:r>
              <a:rPr lang="hu-HU" sz="2400" spc="2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spc="-2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hívő</a:t>
            </a:r>
            <a:r>
              <a:rPr lang="hu-HU" sz="2400" spc="21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maradéknak</a:t>
            </a:r>
            <a:r>
              <a:rPr lang="hu-HU" sz="2400" spc="21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</a:t>
            </a:r>
            <a:r>
              <a:rPr lang="hu-HU" sz="2400" spc="21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spc="215" dirty="0">
                <a:solidFill>
                  <a:schemeClr val="tx1"/>
                </a:solidFill>
                <a:ea typeface="Times New Roman" panose="02020603050405020304" pitchFamily="18" charset="0"/>
              </a:rPr>
              <a:t>M</a:t>
            </a:r>
            <a:r>
              <a:rPr lang="hu-HU" sz="2400" spc="21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alakiás korában a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mes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siási</a:t>
            </a:r>
            <a:r>
              <a:rPr lang="hu-HU" sz="2400" spc="8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prófécia</a:t>
            </a:r>
            <a:r>
              <a:rPr lang="hu-HU" sz="2400" spc="8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által.</a:t>
            </a:r>
          </a:p>
          <a:p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Bennünket is bátorítani szeretne, nem elvetni. </a:t>
            </a:r>
            <a:r>
              <a:rPr lang="hu-HU" sz="2400" spc="-5" dirty="0">
                <a:solidFill>
                  <a:schemeClr val="tx1"/>
                </a:solidFill>
                <a:ea typeface="Times New Roman" panose="02020603050405020304" pitchFamily="18" charset="0"/>
              </a:rPr>
              <a:t>Azokat feddi meg, akiket szeret.</a:t>
            </a:r>
          </a:p>
          <a:p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Szeretné a maradékot úgy megtisztítani, hogy eljöhessen az ő templomába, vagyis elsőként a maradék szívének templomába. Csak is í</a:t>
            </a:r>
            <a:r>
              <a:rPr lang="hu-HU" sz="2400" spc="-5" dirty="0">
                <a:solidFill>
                  <a:schemeClr val="tx1"/>
                </a:solidFill>
                <a:ea typeface="Times New Roman" panose="02020603050405020304" pitchFamily="18" charset="0"/>
              </a:rPr>
              <a:t>gy válhatnak alkalmassá a</a:t>
            </a:r>
            <a:r>
              <a:rPr lang="hu-HU" sz="24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Szentlélek kitöltetésére. </a:t>
            </a:r>
          </a:p>
          <a:p>
            <a:r>
              <a:rPr lang="hu-HU" sz="2400" b="1" spc="19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Jézus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dicsőségben</a:t>
            </a:r>
            <a:r>
              <a:rPr lang="hu-HU" sz="2400" b="1" spc="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való</a:t>
            </a:r>
            <a:r>
              <a:rPr lang="hu-HU" sz="2400" b="1" spc="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megjelenésének</a:t>
            </a:r>
            <a:r>
              <a:rPr lang="hu-HU" sz="2400" b="1" spc="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nagy</a:t>
            </a:r>
            <a:r>
              <a:rPr lang="hu-HU" sz="2400" b="1" spc="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napjára</a:t>
            </a:r>
            <a:r>
              <a:rPr lang="hu-HU" sz="2400" b="1" spc="16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senki</a:t>
            </a:r>
            <a:r>
              <a:rPr lang="hu-HU" sz="2400" b="1" spc="3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sem</a:t>
            </a:r>
            <a:r>
              <a:rPr lang="hu-HU" sz="2400" b="1" spc="3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tud</a:t>
            </a:r>
            <a:r>
              <a:rPr lang="hu-HU" sz="2400" b="1" spc="3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felkészülni</a:t>
            </a:r>
            <a:r>
              <a:rPr lang="hu-HU" sz="2400" b="1" spc="4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önerejéből.</a:t>
            </a:r>
            <a:r>
              <a:rPr lang="hu-HU" sz="2400" b="1" spc="3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Isten</a:t>
            </a:r>
            <a:r>
              <a:rPr lang="hu-HU" sz="2400" b="1" spc="16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veszi</a:t>
            </a:r>
            <a:r>
              <a:rPr lang="hu-HU" sz="2400" b="1" spc="24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kézbe</a:t>
            </a:r>
            <a:r>
              <a:rPr lang="hu-HU" sz="2400" b="1" spc="24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maradék</a:t>
            </a:r>
            <a:r>
              <a:rPr lang="hu-HU" sz="2400" b="1" spc="24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spc="-2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hívő</a:t>
            </a:r>
            <a:r>
              <a:rPr lang="hu-HU" sz="2400" b="1" spc="24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népét,</a:t>
            </a:r>
            <a:r>
              <a:rPr lang="hu-HU" sz="2400" b="1" spc="24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hogy</a:t>
            </a:r>
            <a:r>
              <a:rPr lang="hu-HU" sz="2400" b="1" spc="24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megtisztítsa,</a:t>
            </a:r>
            <a:r>
              <a:rPr lang="hu-HU" sz="2400" b="1" spc="24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felkészítse</a:t>
            </a:r>
            <a:r>
              <a:rPr lang="hu-HU" sz="2400" b="1" spc="4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spc="-2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őket</a:t>
            </a:r>
            <a:r>
              <a:rPr lang="hu-HU" sz="2400" b="1" spc="5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arra,</a:t>
            </a:r>
            <a:r>
              <a:rPr lang="hu-HU" sz="2400" b="1" spc="5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hogy</a:t>
            </a:r>
            <a:r>
              <a:rPr lang="hu-HU" sz="2400" b="1" spc="4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örömben</a:t>
            </a:r>
            <a:r>
              <a:rPr lang="hu-HU" sz="2400" b="1" spc="5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találkozhassanak</a:t>
            </a:r>
            <a:r>
              <a:rPr lang="hu-HU" sz="2400" b="1" spc="5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vele,</a:t>
            </a:r>
            <a:r>
              <a:rPr lang="hu-HU" sz="2400" b="1" spc="4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szem</a:t>
            </a:r>
            <a:r>
              <a:rPr lang="hu-HU" sz="2400" b="1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től</a:t>
            </a:r>
            <a:r>
              <a:rPr lang="hu-HU" sz="2400" b="1" spc="6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szemben</a:t>
            </a:r>
            <a:r>
              <a:rPr lang="hu-HU" sz="2400" b="1" spc="7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megláthassák</a:t>
            </a:r>
            <a:r>
              <a:rPr lang="hu-HU" sz="2400" b="1" spc="7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hu-HU" sz="2400" b="1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Őt.</a:t>
            </a:r>
            <a:r>
              <a:rPr lang="hu-HU" sz="2400" b="1" spc="7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90436407"/>
      </p:ext>
    </p:extLst>
  </p:cSld>
  <p:clrMapOvr>
    <a:masterClrMapping/>
  </p:clrMapOvr>
</p:sld>
</file>

<file path=ppt/theme/theme1.xml><?xml version="1.0" encoding="utf-8"?>
<a:theme xmlns:a="http://schemas.openxmlformats.org/drawingml/2006/main" name="Szálak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3560</TotalTime>
  <Words>2027</Words>
  <Application>Microsoft Office PowerPoint</Application>
  <PresentationFormat>Szélesvásznú</PresentationFormat>
  <Paragraphs>105</Paragraphs>
  <Slides>19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4" baseType="lpstr">
      <vt:lpstr>Aldine721 BT</vt:lpstr>
      <vt:lpstr>Arial</vt:lpstr>
      <vt:lpstr>Century Gothic</vt:lpstr>
      <vt:lpstr>Wingdings 3</vt:lpstr>
      <vt:lpstr>Szálak</vt:lpstr>
      <vt:lpstr>Jézus értünk végzett közbenjáró és megtisztító munkája  </vt:lpstr>
      <vt:lpstr>PowerPoint-bemutató</vt:lpstr>
      <vt:lpstr>Malakiás szolgálata és üzenete</vt:lpstr>
      <vt:lpstr>Malakiás könyvének  jelentősége számunkra</vt:lpstr>
      <vt:lpstr>A prófécia első részlete</vt:lpstr>
      <vt:lpstr>Ki jön el az ő templomába?</vt:lpstr>
      <vt:lpstr>Kettős prófécia Jézus eljöveteléről</vt:lpstr>
      <vt:lpstr>Szükséges „útkészítés” a Messiás második eljövetele előtt? </vt:lpstr>
      <vt:lpstr>A kettős prófécia bátorító üzenete számunkra</vt:lpstr>
      <vt:lpstr>Az útkészítés a második advent előtt</vt:lpstr>
      <vt:lpstr>„Lévi fiainak megtisztítása és fényesítése” </vt:lpstr>
      <vt:lpstr>Miben áll Krisztus megtisztító munkája? </vt:lpstr>
      <vt:lpstr>PowerPoint-bemutató</vt:lpstr>
      <vt:lpstr>Hányszor próbáltatunk meg?</vt:lpstr>
      <vt:lpstr>A próbák személyre szabottak</vt:lpstr>
      <vt:lpstr>Mi adhat számunkra vigasztalást próbáinkban?</vt:lpstr>
      <vt:lpstr>PowerPoint-bemutató</vt:lpstr>
      <vt:lpstr>Mit tehetünk megtisztulásunk érdekében? </vt:lpstr>
      <vt:lpstr>Idézzük fel Krisztus végcélját!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És emlékezzél meg az egész útról, amelyen hordozott téged az Úr, a te Istened!</dc:title>
  <dc:creator>Zsuzsa</dc:creator>
  <cp:lastModifiedBy>Zsuzsa</cp:lastModifiedBy>
  <cp:revision>33</cp:revision>
  <dcterms:created xsi:type="dcterms:W3CDTF">2021-12-24T19:14:00Z</dcterms:created>
  <dcterms:modified xsi:type="dcterms:W3CDTF">2022-02-12T12:05:06Z</dcterms:modified>
</cp:coreProperties>
</file>